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69" r:id="rId4"/>
    <p:sldId id="270" r:id="rId5"/>
    <p:sldId id="276" r:id="rId6"/>
    <p:sldId id="275" r:id="rId7"/>
    <p:sldId id="271" r:id="rId8"/>
    <p:sldId id="257" r:id="rId9"/>
    <p:sldId id="260" r:id="rId10"/>
    <p:sldId id="263" r:id="rId11"/>
    <p:sldId id="268" r:id="rId12"/>
    <p:sldId id="264" r:id="rId13"/>
    <p:sldId id="261" r:id="rId14"/>
    <p:sldId id="272" r:id="rId15"/>
    <p:sldId id="262" r:id="rId16"/>
    <p:sldId id="278" r:id="rId17"/>
    <p:sldId id="265" r:id="rId18"/>
    <p:sldId id="274" r:id="rId19"/>
    <p:sldId id="267" r:id="rId20"/>
    <p:sldId id="277" r:id="rId21"/>
    <p:sldId id="26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75140" autoAdjust="0"/>
  </p:normalViewPr>
  <p:slideViewPr>
    <p:cSldViewPr snapToGrid="0">
      <p:cViewPr varScale="1">
        <p:scale>
          <a:sx n="90" d="100"/>
          <a:sy n="90" d="100"/>
        </p:scale>
        <p:origin x="1308"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FB932-ECA4-4266-8D19-855A49229E94}" type="datetimeFigureOut">
              <a:rPr kumimoji="1" lang="ja-JP" altLang="en-US" smtClean="0"/>
              <a:t>2021/12/9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E65AC-03BA-4B15-AEFD-6F26D10E9879}" type="slidenum">
              <a:rPr kumimoji="1" lang="ja-JP" altLang="en-US" smtClean="0"/>
              <a:t>‹#›</a:t>
            </a:fld>
            <a:endParaRPr kumimoji="1" lang="ja-JP" altLang="en-US"/>
          </a:p>
        </p:txBody>
      </p:sp>
    </p:spTree>
    <p:extLst>
      <p:ext uri="{BB962C8B-B14F-4D97-AF65-F5344CB8AC3E}">
        <p14:creationId xmlns:p14="http://schemas.microsoft.com/office/powerpoint/2010/main" val="40935528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3</a:t>
            </a:fld>
            <a:endParaRPr kumimoji="1" lang="ja-JP" altLang="en-US"/>
          </a:p>
        </p:txBody>
      </p:sp>
    </p:spTree>
    <p:extLst>
      <p:ext uri="{BB962C8B-B14F-4D97-AF65-F5344CB8AC3E}">
        <p14:creationId xmlns:p14="http://schemas.microsoft.com/office/powerpoint/2010/main" val="330550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4</a:t>
            </a:fld>
            <a:endParaRPr kumimoji="1" lang="ja-JP" altLang="en-US"/>
          </a:p>
        </p:txBody>
      </p:sp>
    </p:spTree>
    <p:extLst>
      <p:ext uri="{BB962C8B-B14F-4D97-AF65-F5344CB8AC3E}">
        <p14:creationId xmlns:p14="http://schemas.microsoft.com/office/powerpoint/2010/main" val="3946643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6</a:t>
            </a:fld>
            <a:endParaRPr kumimoji="1" lang="ja-JP" altLang="en-US"/>
          </a:p>
        </p:txBody>
      </p:sp>
    </p:spTree>
    <p:extLst>
      <p:ext uri="{BB962C8B-B14F-4D97-AF65-F5344CB8AC3E}">
        <p14:creationId xmlns:p14="http://schemas.microsoft.com/office/powerpoint/2010/main" val="44810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12</a:t>
            </a:fld>
            <a:endParaRPr kumimoji="1" lang="ja-JP" altLang="en-US"/>
          </a:p>
        </p:txBody>
      </p:sp>
    </p:spTree>
    <p:extLst>
      <p:ext uri="{BB962C8B-B14F-4D97-AF65-F5344CB8AC3E}">
        <p14:creationId xmlns:p14="http://schemas.microsoft.com/office/powerpoint/2010/main" val="3736362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13</a:t>
            </a:fld>
            <a:endParaRPr kumimoji="1" lang="ja-JP" altLang="en-US"/>
          </a:p>
        </p:txBody>
      </p:sp>
    </p:spTree>
    <p:extLst>
      <p:ext uri="{BB962C8B-B14F-4D97-AF65-F5344CB8AC3E}">
        <p14:creationId xmlns:p14="http://schemas.microsoft.com/office/powerpoint/2010/main" val="7837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14</a:t>
            </a:fld>
            <a:endParaRPr kumimoji="1" lang="ja-JP" altLang="en-US"/>
          </a:p>
        </p:txBody>
      </p:sp>
    </p:spTree>
    <p:extLst>
      <p:ext uri="{BB962C8B-B14F-4D97-AF65-F5344CB8AC3E}">
        <p14:creationId xmlns:p14="http://schemas.microsoft.com/office/powerpoint/2010/main" val="146324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16</a:t>
            </a:fld>
            <a:endParaRPr kumimoji="1" lang="ja-JP" altLang="en-US"/>
          </a:p>
        </p:txBody>
      </p:sp>
    </p:spTree>
    <p:extLst>
      <p:ext uri="{BB962C8B-B14F-4D97-AF65-F5344CB8AC3E}">
        <p14:creationId xmlns:p14="http://schemas.microsoft.com/office/powerpoint/2010/main" val="3775924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mDXvFKIcra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5" y="3242327"/>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4929285" y="3990203"/>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53" y="4513423"/>
            <a:ext cx="5109091" cy="1569660"/>
          </a:xfrm>
          <a:prstGeom prst="rect">
            <a:avLst/>
          </a:prstGeom>
          <a:noFill/>
        </p:spPr>
        <p:txBody>
          <a:bodyPr wrap="none" rtlCol="0">
            <a:spAutoFit/>
          </a:bodyPr>
          <a:lstStyle/>
          <a:p>
            <a:r>
              <a:rPr kumimoji="1" lang="ja-JP" altLang="en-US" sz="9600" b="1" dirty="0"/>
              <a:t>秋山　裕</a:t>
            </a:r>
          </a:p>
        </p:txBody>
      </p: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059341"/>
            <a:ext cx="3002259" cy="2359026"/>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923330"/>
          </a:xfrm>
          <a:prstGeom prst="rect">
            <a:avLst/>
          </a:prstGeom>
          <a:noFill/>
        </p:spPr>
        <p:txBody>
          <a:bodyPr wrap="square" rtlCol="0">
            <a:spAutoFit/>
          </a:bodyPr>
          <a:lstStyle/>
          <a:p>
            <a:pPr algn="ctr"/>
            <a:r>
              <a:rPr lang="ja-JP" altLang="en-US" dirty="0"/>
              <a:t>スネークゲームです。</a:t>
            </a:r>
            <a:endParaRPr lang="en-US" altLang="ja-JP" dirty="0"/>
          </a:p>
          <a:p>
            <a:pPr algn="ctr"/>
            <a:r>
              <a:rPr lang="ja-JP" altLang="en-US" dirty="0"/>
              <a:t>配列を使ったマス目の塗りつぶしや</a:t>
            </a:r>
            <a:endParaRPr lang="en-US" altLang="ja-JP" dirty="0"/>
          </a:p>
          <a:p>
            <a:pPr algn="ctr"/>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247" y="1069974"/>
            <a:ext cx="4517254" cy="2359026"/>
          </a:xfrm>
          <a:prstGeom prst="rect">
            <a:avLst/>
          </a:prstGeom>
          <a:ln w="28575">
            <a:solidFill>
              <a:schemeClr val="accent1">
                <a:lumMod val="75000"/>
              </a:schemeClr>
            </a:solidFill>
          </a:ln>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119164" y="3876094"/>
            <a:ext cx="4290788" cy="1200329"/>
          </a:xfrm>
          <a:prstGeom prst="rect">
            <a:avLst/>
          </a:prstGeom>
          <a:noFill/>
        </p:spPr>
        <p:txBody>
          <a:bodyPr wrap="square" rtlCol="0">
            <a:spAutoFit/>
          </a:bodyPr>
          <a:lstStyle/>
          <a:p>
            <a:pPr algn="ctr"/>
            <a:r>
              <a:rPr lang="en-US" altLang="ja-JP" dirty="0"/>
              <a:t>15</a:t>
            </a:r>
            <a:r>
              <a:rPr lang="ja-JP" altLang="en-US" dirty="0"/>
              <a:t>パズルです。</a:t>
            </a:r>
            <a:endParaRPr lang="en-US" altLang="ja-JP" dirty="0"/>
          </a:p>
          <a:p>
            <a:pPr algn="ctr"/>
            <a:r>
              <a:rPr kumimoji="1" lang="ja-JP" altLang="en-US" dirty="0"/>
              <a:t>動的配列を使った</a:t>
            </a:r>
            <a:endParaRPr kumimoji="1" lang="en-US" altLang="ja-JP" dirty="0"/>
          </a:p>
          <a:p>
            <a:pPr algn="ctr"/>
            <a:r>
              <a:rPr lang="ja-JP" altLang="en-US" dirty="0"/>
              <a:t>手数のリプレイ機能を</a:t>
            </a:r>
            <a:endParaRPr lang="en-US" altLang="ja-JP" dirty="0"/>
          </a:p>
          <a:p>
            <a:pPr algn="ctr"/>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97066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923330"/>
          </a:xfrm>
          <a:prstGeom prst="rect">
            <a:avLst/>
          </a:prstGeom>
          <a:noFill/>
        </p:spPr>
        <p:txBody>
          <a:bodyPr wrap="square" rtlCol="0">
            <a:spAutoFit/>
          </a:bodyPr>
          <a:lstStyle/>
          <a:p>
            <a:pPr algn="ctr"/>
            <a:r>
              <a:rPr lang="ja-JP" altLang="en-US" dirty="0"/>
              <a:t>アソウルクエストです。</a:t>
            </a:r>
            <a:endParaRPr lang="en-US" altLang="ja-JP" dirty="0"/>
          </a:p>
          <a:p>
            <a:pPr algn="ctr"/>
            <a:r>
              <a:rPr kumimoji="1" lang="ja-JP" altLang="en-US" dirty="0"/>
              <a:t>マップチップを使って、</a:t>
            </a:r>
            <a:endParaRPr kumimoji="1" lang="en-US" altLang="ja-JP" dirty="0"/>
          </a:p>
          <a:p>
            <a:pPr algn="ctr"/>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200329"/>
          </a:xfrm>
          <a:prstGeom prst="rect">
            <a:avLst/>
          </a:prstGeom>
          <a:noFill/>
        </p:spPr>
        <p:txBody>
          <a:bodyPr wrap="square" rtlCol="0">
            <a:spAutoFit/>
          </a:bodyPr>
          <a:lstStyle/>
          <a:p>
            <a:pPr algn="ctr"/>
            <a:r>
              <a:rPr kumimoji="1" lang="en-US" altLang="ja-JP" dirty="0"/>
              <a:t>ASOROCKMAN</a:t>
            </a:r>
            <a:r>
              <a:rPr kumimoji="1" lang="ja-JP" altLang="en-US" dirty="0"/>
              <a:t>です。</a:t>
            </a:r>
            <a:endParaRPr kumimoji="1" lang="en-US" altLang="ja-JP" dirty="0"/>
          </a:p>
          <a:p>
            <a:pPr algn="ctr"/>
            <a:r>
              <a:rPr lang="ja-JP" altLang="en-US" dirty="0"/>
              <a:t>サイドスクロールゲームで、</a:t>
            </a:r>
            <a:endParaRPr lang="en-US" altLang="ja-JP" dirty="0"/>
          </a:p>
          <a:p>
            <a:pPr algn="ctr"/>
            <a:r>
              <a:rPr kumimoji="1" lang="ja-JP" altLang="en-US" dirty="0"/>
              <a:t>パーティクルに</a:t>
            </a:r>
            <a:endParaRPr kumimoji="1" lang="en-US" altLang="ja-JP" dirty="0"/>
          </a:p>
          <a:p>
            <a:pPr algn="ctr"/>
            <a:r>
              <a:rPr kumimoji="1" lang="ja-JP" altLang="en-US" dirty="0"/>
              <a:t>チャレンジしました。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9"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04" y="1045765"/>
            <a:ext cx="3167303" cy="2383235"/>
          </a:xfrm>
          <a:prstGeom prst="rect">
            <a:avLst/>
          </a:prstGeom>
        </p:spPr>
      </p:pic>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720" y="1045765"/>
            <a:ext cx="3551676" cy="2391473"/>
          </a:xfrm>
          <a:prstGeom prst="rect">
            <a:avLst/>
          </a:prstGeom>
        </p:spPr>
      </p:pic>
      <p:sp>
        <p:nvSpPr>
          <p:cNvPr id="26" name="正方形/長方形 25">
            <a:extLst>
              <a:ext uri="{FF2B5EF4-FFF2-40B4-BE49-F238E27FC236}">
                <a16:creationId xmlns:a16="http://schemas.microsoft.com/office/drawing/2014/main" id="{D20B5585-B70C-4CDB-8E96-CAD958D2A4ED}"/>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AA991F0-8F62-481C-858E-889CA6D3926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9464BFF-CBF7-416C-8F28-42F0820BAB82}"/>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AB44C3F2-33A6-4CAB-8B1B-9D42812E782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70B150D5-1EF6-4812-9915-B54E78BF8085}"/>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1E45210-5657-464D-8AC7-D6BF18B3C2F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5570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40000"/>
              <a:lumOff val="60000"/>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19164" y="3876094"/>
            <a:ext cx="4290788" cy="1200329"/>
          </a:xfrm>
          <a:prstGeom prst="rect">
            <a:avLst/>
          </a:prstGeom>
          <a:noFill/>
        </p:spPr>
        <p:txBody>
          <a:bodyPr wrap="square" rtlCol="0">
            <a:spAutoFit/>
          </a:bodyPr>
          <a:lstStyle/>
          <a:p>
            <a:pPr algn="ctr"/>
            <a:r>
              <a:rPr kumimoji="1" lang="ja-JP" altLang="en-US" dirty="0"/>
              <a:t>初めての</a:t>
            </a:r>
            <a:r>
              <a:rPr kumimoji="1" lang="en-US" altLang="ja-JP" dirty="0"/>
              <a:t>3D</a:t>
            </a:r>
            <a:r>
              <a:rPr kumimoji="1" lang="ja-JP" altLang="en-US" dirty="0"/>
              <a:t>ゲームで</a:t>
            </a:r>
            <a:endParaRPr kumimoji="1" lang="en-US" altLang="ja-JP" dirty="0"/>
          </a:p>
          <a:p>
            <a:pPr algn="ctr"/>
            <a:r>
              <a:rPr kumimoji="1" lang="ja-JP" altLang="en-US" dirty="0"/>
              <a:t>プレイヤーの向きを向くモデルと</a:t>
            </a:r>
            <a:endParaRPr kumimoji="1" lang="en-US" altLang="ja-JP" dirty="0"/>
          </a:p>
          <a:p>
            <a:pPr algn="ctr"/>
            <a:r>
              <a:rPr kumimoji="1" lang="ja-JP" altLang="en-US" dirty="0"/>
              <a:t>ビルボードやフォグを使って</a:t>
            </a:r>
            <a:endParaRPr kumimoji="1" lang="en-US" altLang="ja-JP" dirty="0"/>
          </a:p>
          <a:p>
            <a:pPr algn="ctr"/>
            <a:r>
              <a:rPr kumimoji="1" lang="ja-JP" altLang="en-US" dirty="0"/>
              <a:t>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002" y="1056174"/>
            <a:ext cx="3772433" cy="2391474"/>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57" y="1037525"/>
            <a:ext cx="3535117" cy="2391475"/>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636721" y="3682520"/>
            <a:ext cx="4290788" cy="1569660"/>
          </a:xfrm>
          <a:prstGeom prst="rect">
            <a:avLst/>
          </a:prstGeom>
          <a:noFill/>
        </p:spPr>
        <p:txBody>
          <a:bodyPr wrap="square" rtlCol="0">
            <a:spAutoFit/>
          </a:bodyPr>
          <a:lstStyle/>
          <a:p>
            <a:pPr algn="ctr"/>
            <a:r>
              <a:rPr kumimoji="1" lang="ja-JP" altLang="en-US" sz="1600" dirty="0"/>
              <a:t>券売機決算です。</a:t>
            </a:r>
            <a:endParaRPr kumimoji="1" lang="en-US" altLang="ja-JP" sz="1600" dirty="0"/>
          </a:p>
          <a:p>
            <a:pPr algn="ctr"/>
            <a:r>
              <a:rPr lang="en-US" altLang="ja-JP" sz="1600" dirty="0"/>
              <a:t>2</a:t>
            </a:r>
            <a:r>
              <a:rPr lang="ja-JP" altLang="en-US" sz="1600" dirty="0"/>
              <a:t>年次最初の演習で</a:t>
            </a:r>
            <a:endParaRPr lang="en-US" altLang="ja-JP" sz="1600" dirty="0"/>
          </a:p>
          <a:p>
            <a:pPr algn="ctr"/>
            <a:r>
              <a:rPr kumimoji="1" lang="ja-JP" altLang="en-US" sz="1600" dirty="0"/>
              <a:t>決められた金額のお代に</a:t>
            </a:r>
            <a:endParaRPr kumimoji="1" lang="en-US" altLang="ja-JP" sz="1600" dirty="0"/>
          </a:p>
          <a:p>
            <a:pPr algn="ctr"/>
            <a:r>
              <a:rPr lang="ja-JP" altLang="en-US" sz="1600" dirty="0"/>
              <a:t>手持ちの金額から好きなだけ出し</a:t>
            </a:r>
            <a:endParaRPr lang="en-US" altLang="ja-JP" sz="1600" dirty="0"/>
          </a:p>
          <a:p>
            <a:pPr algn="ctr"/>
            <a:r>
              <a:rPr kumimoji="1" lang="ja-JP" altLang="en-US" sz="1600" dirty="0"/>
              <a:t>決済後、自分の手持ちに</a:t>
            </a:r>
            <a:endParaRPr kumimoji="1" lang="en-US" altLang="ja-JP" sz="1600" dirty="0"/>
          </a:p>
          <a:p>
            <a:pPr algn="ctr"/>
            <a:r>
              <a:rPr kumimoji="1" lang="ja-JP" altLang="en-US" sz="1600" dirty="0"/>
              <a:t>加算する</a:t>
            </a:r>
            <a:r>
              <a:rPr lang="ja-JP" altLang="en-US" sz="1600" dirty="0"/>
              <a:t>仕組みです。</a:t>
            </a:r>
            <a:endParaRPr kumimoji="1" lang="en-US" altLang="ja-JP" sz="1600" dirty="0"/>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FC6738D8-F407-4C0E-9E85-D552AAAEC9D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2B4B56E-652E-4B78-A14D-B897EAF1A1F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DE3006A9-B6D8-4C56-8A00-A631666C1FAD}"/>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6825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114" y="1052670"/>
            <a:ext cx="3512004" cy="2376330"/>
          </a:xfrm>
          <a:prstGeom prst="rect">
            <a:avLst/>
          </a:prstGeom>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200329"/>
          </a:xfrm>
          <a:prstGeom prst="rect">
            <a:avLst/>
          </a:prstGeom>
          <a:noFill/>
        </p:spPr>
        <p:txBody>
          <a:bodyPr wrap="square" rtlCol="0">
            <a:spAutoFit/>
          </a:bodyPr>
          <a:lstStyle/>
          <a:p>
            <a:pPr algn="ctr"/>
            <a:r>
              <a:rPr kumimoji="1" lang="ja-JP" altLang="en-US" dirty="0"/>
              <a:t>メルヘンメイズです。</a:t>
            </a:r>
            <a:endParaRPr kumimoji="1" lang="en-US" altLang="ja-JP" dirty="0"/>
          </a:p>
          <a:p>
            <a:pPr algn="ctr"/>
            <a:r>
              <a:rPr lang="ja-JP" altLang="en-US" dirty="0"/>
              <a:t>カメラ視点が固定された状態で</a:t>
            </a:r>
            <a:endParaRPr lang="en-US" altLang="ja-JP" dirty="0"/>
          </a:p>
          <a:p>
            <a:pPr algn="ctr"/>
            <a:r>
              <a:rPr kumimoji="1" lang="ja-JP" altLang="en-US" dirty="0"/>
              <a:t>ゲームが進行する</a:t>
            </a:r>
            <a:r>
              <a:rPr kumimoji="1" lang="en-US" altLang="ja-JP" dirty="0"/>
              <a:t>3D</a:t>
            </a:r>
            <a:r>
              <a:rPr kumimoji="1" lang="ja-JP" altLang="en-US" dirty="0"/>
              <a:t>アクション</a:t>
            </a:r>
            <a:endParaRPr kumimoji="1" lang="en-US" altLang="ja-JP" dirty="0"/>
          </a:p>
          <a:p>
            <a:pPr algn="ct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923330"/>
          </a:xfrm>
          <a:prstGeom prst="rect">
            <a:avLst/>
          </a:prstGeom>
          <a:noFill/>
        </p:spPr>
        <p:txBody>
          <a:bodyPr wrap="square" rtlCol="0">
            <a:spAutoFit/>
          </a:bodyPr>
          <a:lstStyle/>
          <a:p>
            <a:pPr algn="ctr"/>
            <a:r>
              <a:rPr lang="ja-JP" altLang="en-US" dirty="0"/>
              <a:t>マトリクス回転を</a:t>
            </a:r>
            <a:endParaRPr lang="en-US" altLang="ja-JP" dirty="0"/>
          </a:p>
          <a:p>
            <a:pPr algn="ctr"/>
            <a:r>
              <a:rPr lang="ja-JP" altLang="en-US" dirty="0"/>
              <a:t>利用したモデル回転と</a:t>
            </a:r>
            <a:endParaRPr lang="en-US" altLang="ja-JP" dirty="0"/>
          </a:p>
          <a:p>
            <a:pPr algn="ctr"/>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744" y="1205271"/>
            <a:ext cx="2146756" cy="2055984"/>
          </a:xfrm>
          <a:prstGeom prst="rect">
            <a:avLst/>
          </a:prstGeom>
          <a:ln w="38100">
            <a:solidFill>
              <a:schemeClr val="tx1"/>
            </a:solidFill>
          </a:ln>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a:ln w="38100">
            <a:solidFill>
              <a:schemeClr val="tx1"/>
            </a:solidFill>
          </a:ln>
        </p:spPr>
      </p:pic>
      <p:sp>
        <p:nvSpPr>
          <p:cNvPr id="29" name="正方形/長方形 28">
            <a:extLst>
              <a:ext uri="{FF2B5EF4-FFF2-40B4-BE49-F238E27FC236}">
                <a16:creationId xmlns:a16="http://schemas.microsoft.com/office/drawing/2014/main" id="{BC736800-1282-4263-A5FE-26C940A238B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3D4B0FED-21CB-46E6-A4D9-725496D3F37A}"/>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D9F2B52-51F7-4A3C-9BFB-A8ED2D9675A9}"/>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C56F30F5-6F47-42E5-A6F1-E4A19D2EAD58}"/>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60F54E46-0956-4E8A-A6A9-243555AD98F9}"/>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6E097C65-E1DE-4F66-AEB7-7E96D476C6B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53492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pPr algn="ctr"/>
            <a:r>
              <a:rPr lang="en-US" altLang="ja-JP" dirty="0"/>
              <a:t>Unity</a:t>
            </a:r>
            <a:r>
              <a:rPr lang="ja-JP" altLang="en-US" dirty="0"/>
              <a:t>制作課題で作った</a:t>
            </a:r>
            <a:endParaRPr lang="en-US" altLang="ja-JP" dirty="0"/>
          </a:p>
          <a:p>
            <a:pPr algn="ctr"/>
            <a:r>
              <a:rPr kumimoji="1" lang="en-US" altLang="ja-JP" dirty="0"/>
              <a:t>2D</a:t>
            </a:r>
            <a:r>
              <a:rPr kumimoji="1" lang="ja-JP" altLang="en-US" dirty="0"/>
              <a:t>シューティングゲームです。</a:t>
            </a:r>
            <a:endParaRPr kumimoji="1" lang="en-US" altLang="ja-JP" dirty="0"/>
          </a:p>
          <a:p>
            <a:pPr algn="ctr"/>
            <a:r>
              <a:rPr lang="ja-JP" altLang="en-US" dirty="0"/>
              <a:t>処理は簡単で、自機の左右移動</a:t>
            </a:r>
            <a:endParaRPr lang="en-US" altLang="ja-JP" dirty="0"/>
          </a:p>
          <a:p>
            <a:pPr algn="ctr"/>
            <a:r>
              <a:rPr kumimoji="1" lang="ja-JP" altLang="en-US" dirty="0"/>
              <a:t>弾の発射、岩の自動生成</a:t>
            </a:r>
            <a:endParaRPr kumimoji="1" lang="en-US" altLang="ja-JP" dirty="0"/>
          </a:p>
          <a:p>
            <a:pPr algn="ctr"/>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pPr algn="ctr"/>
            <a:r>
              <a:rPr lang="en-US" altLang="ja-JP" sz="1600" dirty="0"/>
              <a:t>Unity</a:t>
            </a:r>
            <a:r>
              <a:rPr lang="ja-JP" altLang="en-US" sz="1600" dirty="0"/>
              <a:t>授業制作で作った</a:t>
            </a:r>
            <a:endParaRPr lang="en-US" altLang="ja-JP" sz="1600" dirty="0"/>
          </a:p>
          <a:p>
            <a:pPr algn="ctr"/>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pPr algn="ctr"/>
            <a:r>
              <a:rPr lang="ja-JP" altLang="en-US" sz="1600" dirty="0"/>
              <a:t>プレイヤーは画面クリックで</a:t>
            </a:r>
            <a:endParaRPr lang="en-US" altLang="ja-JP" sz="1600" dirty="0"/>
          </a:p>
          <a:p>
            <a:pPr algn="ctr"/>
            <a:r>
              <a:rPr kumimoji="1" lang="ja-JP" altLang="en-US" sz="1600" dirty="0"/>
              <a:t>キャンディーを撃つことができ</a:t>
            </a:r>
            <a:endParaRPr kumimoji="1" lang="en-US" altLang="ja-JP" sz="1600" dirty="0"/>
          </a:p>
          <a:p>
            <a:pPr algn="ctr"/>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391" y="1037524"/>
            <a:ext cx="3335449" cy="2399713"/>
          </a:xfrm>
          <a:prstGeom prst="rect">
            <a:avLst/>
          </a:prstGeom>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3166" y="1037524"/>
            <a:ext cx="3444443" cy="2399713"/>
          </a:xfrm>
          <a:prstGeom prst="rect">
            <a:avLst/>
          </a:prstGeom>
        </p:spPr>
      </p:pic>
      <p:sp>
        <p:nvSpPr>
          <p:cNvPr id="26" name="正方形/長方形 25">
            <a:extLst>
              <a:ext uri="{FF2B5EF4-FFF2-40B4-BE49-F238E27FC236}">
                <a16:creationId xmlns:a16="http://schemas.microsoft.com/office/drawing/2014/main" id="{9F1EBD22-603F-4CC7-B3BF-CF021E9E852C}"/>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FE5FBAB-4025-4D5C-A8E6-970D77986D59}"/>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8" name="テキスト ボックス 27">
            <a:extLst>
              <a:ext uri="{FF2B5EF4-FFF2-40B4-BE49-F238E27FC236}">
                <a16:creationId xmlns:a16="http://schemas.microsoft.com/office/drawing/2014/main" id="{628471D9-CE08-4395-B541-491255BED3CF}"/>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43A6D57-79F0-46FA-8E27-EC6A1D4D6FDA}"/>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5A20AA81-8022-44A3-A702-7848A01B1920}"/>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31" name="テキスト ボックス 30">
            <a:extLst>
              <a:ext uri="{FF2B5EF4-FFF2-40B4-BE49-F238E27FC236}">
                <a16:creationId xmlns:a16="http://schemas.microsoft.com/office/drawing/2014/main" id="{4EEEA5B9-A58D-4EA3-9E6D-5EE40BA67D13}"/>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4050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969" y="1029957"/>
            <a:ext cx="1780379" cy="2399043"/>
          </a:xfrm>
          <a:prstGeom prst="rect">
            <a:avLst/>
          </a:prstGeom>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200329"/>
          </a:xfrm>
          <a:prstGeom prst="rect">
            <a:avLst/>
          </a:prstGeom>
          <a:noFill/>
        </p:spPr>
        <p:txBody>
          <a:bodyPr wrap="square" rtlCol="0">
            <a:spAutoFit/>
          </a:bodyPr>
          <a:lstStyle/>
          <a:p>
            <a:pPr algn="ctr"/>
            <a:r>
              <a:rPr lang="ja-JP" altLang="en-US" dirty="0"/>
              <a:t>テトリスです。</a:t>
            </a:r>
            <a:endParaRPr lang="en-US" altLang="ja-JP" dirty="0"/>
          </a:p>
          <a:p>
            <a:pPr algn="ctr"/>
            <a:r>
              <a:rPr kumimoji="1" lang="ja-JP" altLang="en-US" dirty="0"/>
              <a:t>上からランダムな順番で落ちてくる</a:t>
            </a:r>
            <a:endParaRPr kumimoji="1" lang="en-US" altLang="ja-JP" dirty="0"/>
          </a:p>
          <a:p>
            <a:pPr algn="ctr"/>
            <a:r>
              <a:rPr lang="ja-JP" altLang="en-US" dirty="0"/>
              <a:t>ミノを並べて横一列が揃ったら</a:t>
            </a:r>
            <a:endParaRPr lang="en-US" altLang="ja-JP" dirty="0"/>
          </a:p>
          <a:p>
            <a:pPr algn="ctr"/>
            <a:r>
              <a:rPr kumimoji="1" lang="ja-JP" altLang="en-US" dirty="0"/>
              <a:t>消えるという一般的なものです。</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6" y="1029958"/>
            <a:ext cx="3691164" cy="2407282"/>
          </a:xfrm>
          <a:prstGeom prst="rect">
            <a:avLst/>
          </a:prstGeom>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200329"/>
          </a:xfrm>
          <a:prstGeom prst="rect">
            <a:avLst/>
          </a:prstGeom>
          <a:noFill/>
        </p:spPr>
        <p:txBody>
          <a:bodyPr wrap="square" rtlCol="0">
            <a:spAutoFit/>
          </a:bodyPr>
          <a:lstStyle/>
          <a:p>
            <a:pPr algn="ctr"/>
            <a:r>
              <a:rPr lang="ja-JP" altLang="en-US" dirty="0"/>
              <a:t>倉庫番です。</a:t>
            </a:r>
            <a:endParaRPr lang="en-US" altLang="ja-JP" dirty="0"/>
          </a:p>
          <a:p>
            <a:pPr algn="ctr"/>
            <a:r>
              <a:rPr kumimoji="1" lang="ja-JP" altLang="en-US" dirty="0"/>
              <a:t>プレイヤー</a:t>
            </a:r>
            <a:r>
              <a:rPr lang="ja-JP" altLang="en-US" dirty="0"/>
              <a:t>が</a:t>
            </a:r>
            <a:r>
              <a:rPr kumimoji="1" lang="ja-JP" altLang="en-US" dirty="0"/>
              <a:t>マス目を移動し</a:t>
            </a:r>
            <a:endParaRPr kumimoji="1" lang="en-US" altLang="ja-JP" dirty="0"/>
          </a:p>
          <a:p>
            <a:pPr algn="ctr"/>
            <a:r>
              <a:rPr lang="ja-JP" altLang="en-US" dirty="0"/>
              <a:t>荷物を目標地点にすべて運んだら</a:t>
            </a:r>
            <a:endParaRPr lang="en-US" altLang="ja-JP" dirty="0"/>
          </a:p>
          <a:p>
            <a:pPr algn="ctr"/>
            <a:r>
              <a:rPr lang="ja-JP" altLang="en-US" dirty="0"/>
              <a:t>クリアというものです。</a:t>
            </a:r>
            <a:endParaRPr lang="en-US" altLang="ja-JP" dirty="0"/>
          </a:p>
        </p:txBody>
      </p:sp>
      <p:sp>
        <p:nvSpPr>
          <p:cNvPr id="29" name="正方形/長方形 28">
            <a:extLst>
              <a:ext uri="{FF2B5EF4-FFF2-40B4-BE49-F238E27FC236}">
                <a16:creationId xmlns:a16="http://schemas.microsoft.com/office/drawing/2014/main" id="{1BAF0513-C41F-44ED-BF1C-FCB96469E0A6}"/>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A79C3C5D-31C8-4D15-9981-E0D379FFC8BF}"/>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745E9081-60D6-4B6C-A753-A538EAB22AF8}"/>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5060EEC1-81ED-44E8-B471-AB242BBE9193}"/>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833BA772-0698-4757-A9A5-A985862C4D2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E00116C8-6543-4A40-901A-05378615A855}"/>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3134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chemeClr val="tx1"/>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067141" y="3865988"/>
            <a:ext cx="3647152" cy="923330"/>
          </a:xfrm>
          <a:prstGeom prst="rect">
            <a:avLst/>
          </a:prstGeom>
          <a:noFill/>
        </p:spPr>
        <p:txBody>
          <a:bodyPr wrap="none" rtlCol="0">
            <a:spAutoFit/>
          </a:bodyPr>
          <a:lstStyle/>
          <a:p>
            <a:pPr algn="ctr"/>
            <a:r>
              <a:rPr lang="en-US" altLang="ja-JP" dirty="0"/>
              <a:t>3D</a:t>
            </a:r>
            <a:r>
              <a:rPr lang="ja-JP" altLang="en-US" dirty="0"/>
              <a:t>シューティングです。</a:t>
            </a:r>
            <a:endParaRPr lang="en-US" altLang="ja-JP" dirty="0"/>
          </a:p>
          <a:p>
            <a:pPr algn="ctr"/>
            <a:r>
              <a:rPr kumimoji="1" lang="ja-JP" altLang="en-US" dirty="0"/>
              <a:t>クォータニオンを用いた</a:t>
            </a:r>
            <a:endParaRPr kumimoji="1" lang="en-US" altLang="ja-JP" dirty="0"/>
          </a:p>
          <a:p>
            <a:pPr algn="ctr"/>
            <a:r>
              <a:rPr kumimoji="1" lang="ja-JP" altLang="en-US" dirty="0"/>
              <a:t>モデル制御に</a:t>
            </a: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98226" y="3845776"/>
            <a:ext cx="3877985" cy="1200329"/>
          </a:xfrm>
          <a:prstGeom prst="rect">
            <a:avLst/>
          </a:prstGeom>
          <a:noFill/>
        </p:spPr>
        <p:txBody>
          <a:bodyPr wrap="none" rtlCol="0">
            <a:spAutoFit/>
          </a:bodyPr>
          <a:lstStyle/>
          <a:p>
            <a:pPr algn="ctr"/>
            <a:r>
              <a:rPr kumimoji="1" lang="en-US" altLang="ja-JP" dirty="0"/>
              <a:t>3D</a:t>
            </a:r>
            <a:r>
              <a:rPr kumimoji="1" lang="ja-JP" altLang="en-US" dirty="0"/>
              <a:t>アクションです。</a:t>
            </a:r>
            <a:endParaRPr kumimoji="1" lang="en-US" altLang="ja-JP" dirty="0"/>
          </a:p>
          <a:p>
            <a:pPr algn="ctr"/>
            <a:r>
              <a:rPr kumimoji="1" lang="ja-JP" altLang="en-US" dirty="0"/>
              <a:t>各足場ごとで違う</a:t>
            </a:r>
            <a:endParaRPr kumimoji="1" lang="en-US" altLang="ja-JP" dirty="0"/>
          </a:p>
          <a:p>
            <a:pPr algn="ctr"/>
            <a:r>
              <a:rPr kumimoji="1" lang="ja-JP" altLang="en-US" dirty="0"/>
              <a:t>重力の方向に</a:t>
            </a:r>
            <a:r>
              <a:rPr lang="ja-JP" altLang="en-US" dirty="0"/>
              <a:t>合わせて</a:t>
            </a:r>
            <a:endParaRPr lang="en-US" altLang="ja-JP" dirty="0"/>
          </a:p>
          <a:p>
            <a:pPr algn="ctr"/>
            <a:r>
              <a:rPr lang="ja-JP" altLang="en-US" dirty="0"/>
              <a:t>カメラやキャラクターが</a:t>
            </a:r>
            <a:r>
              <a:rPr kumimoji="1" lang="ja-JP" altLang="en-US" dirty="0"/>
              <a:t>動きます。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3"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endParaRPr lang="en-US" altLang="ja-JP" sz="5400" b="1" spc="50" dirty="0">
              <a:ln w="0"/>
              <a:solidFill>
                <a:schemeClr val="bg2"/>
              </a:solidFill>
              <a:effectLst>
                <a:innerShdw blurRad="63500" dist="50800" dir="13500000">
                  <a:srgbClr val="000000">
                    <a:alpha val="50000"/>
                  </a:srgbClr>
                </a:innerShdw>
              </a:effectLst>
            </a:endParaRPr>
          </a:p>
        </p:txBody>
      </p:sp>
      <p:pic>
        <p:nvPicPr>
          <p:cNvPr id="3" name="図 2">
            <a:extLst>
              <a:ext uri="{FF2B5EF4-FFF2-40B4-BE49-F238E27FC236}">
                <a16:creationId xmlns:a16="http://schemas.microsoft.com/office/drawing/2014/main" id="{D0D104D2-77E2-4F65-A92F-A54E48227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72" y="1031238"/>
            <a:ext cx="3642288" cy="2391473"/>
          </a:xfrm>
          <a:prstGeom prst="rect">
            <a:avLst/>
          </a:prstGeom>
        </p:spPr>
      </p:pic>
      <p:sp>
        <p:nvSpPr>
          <p:cNvPr id="26" name="正方形/長方形 25">
            <a:extLst>
              <a:ext uri="{FF2B5EF4-FFF2-40B4-BE49-F238E27FC236}">
                <a16:creationId xmlns:a16="http://schemas.microsoft.com/office/drawing/2014/main" id="{D9F31BEB-0D34-43D9-A152-EFBECBD4B550}"/>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386B360-DCF6-46D0-A81A-1AFAA09BD6CB}"/>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19936FDA-3C52-445E-BD64-093F4745AEA5}"/>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C034EE4-3B97-4B41-AEFD-833296CF5840}"/>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E6C50861-FB0B-4CD2-833C-70BC2E8AC8A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B618DF39-CCC7-4410-83E7-C90107D506E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927252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408982" y="3737594"/>
            <a:ext cx="2746265" cy="1569660"/>
          </a:xfrm>
          <a:prstGeom prst="rect">
            <a:avLst/>
          </a:prstGeom>
          <a:noFill/>
        </p:spPr>
        <p:txBody>
          <a:bodyPr wrap="none" rtlCol="0">
            <a:spAutoFit/>
          </a:bodyPr>
          <a:lstStyle/>
          <a:p>
            <a:pPr algn="ctr"/>
            <a:r>
              <a:rPr kumimoji="1" lang="en-US" altLang="ja-JP" sz="1600" dirty="0"/>
              <a:t>Unreal Engine</a:t>
            </a:r>
            <a:r>
              <a:rPr kumimoji="1" lang="ja-JP" altLang="en-US" sz="1600" dirty="0"/>
              <a:t>４を使用した</a:t>
            </a:r>
            <a:endParaRPr kumimoji="1" lang="en-US" altLang="ja-JP" sz="1600" dirty="0"/>
          </a:p>
          <a:p>
            <a:pPr algn="ctr"/>
            <a:r>
              <a:rPr lang="ja-JP" altLang="en-US" sz="1600" dirty="0"/>
              <a:t>テストプロジェクトです。</a:t>
            </a:r>
            <a:endParaRPr lang="en-US" altLang="ja-JP" sz="1600" dirty="0"/>
          </a:p>
          <a:p>
            <a:pPr algn="ctr"/>
            <a:r>
              <a:rPr lang="ja-JP" altLang="en-US" sz="1600" dirty="0"/>
              <a:t>モデルの透過や</a:t>
            </a:r>
            <a:endParaRPr lang="en-US" altLang="ja-JP" sz="1600" dirty="0"/>
          </a:p>
          <a:p>
            <a:pPr algn="ctr"/>
            <a:r>
              <a:rPr lang="ja-JP" altLang="en-US" sz="1600" dirty="0"/>
              <a:t>トレイル処理をしたり</a:t>
            </a:r>
            <a:endParaRPr lang="en-US" altLang="ja-JP" sz="1600" dirty="0"/>
          </a:p>
          <a:p>
            <a:pPr algn="ctr"/>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pPr algn="ctr"/>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pPr algn="ctr"/>
            <a:r>
              <a:rPr kumimoji="1" lang="ja-JP" altLang="en-US" sz="1600" dirty="0"/>
              <a:t>学内コンテストに応募した作品の</a:t>
            </a:r>
            <a:endParaRPr kumimoji="1" lang="en-US" altLang="ja-JP" sz="1600" dirty="0"/>
          </a:p>
          <a:p>
            <a:pPr algn="ctr"/>
            <a:r>
              <a:rPr lang="ja-JP" altLang="en-US" sz="1600" dirty="0"/>
              <a:t>担当個所であるプレイヤーの飛行、</a:t>
            </a:r>
            <a:endParaRPr lang="en-US" altLang="ja-JP" sz="1600" dirty="0"/>
          </a:p>
          <a:p>
            <a:pPr algn="ctr"/>
            <a:r>
              <a:rPr lang="ja-JP" altLang="en-US" sz="1600" dirty="0"/>
              <a:t>武器切り替え、ダメージ、</a:t>
            </a:r>
            <a:endParaRPr lang="en-US" altLang="ja-JP" sz="1600" dirty="0"/>
          </a:p>
          <a:p>
            <a:pPr algn="ctr"/>
            <a:r>
              <a:rPr lang="ja-JP" altLang="en-US" sz="1600" dirty="0"/>
              <a:t>飛行時のエネルギー管理を</a:t>
            </a:r>
            <a:endParaRPr lang="en-US" altLang="ja-JP" sz="1600" dirty="0"/>
          </a:p>
          <a:p>
            <a:pPr algn="ctr"/>
            <a:r>
              <a:rPr lang="ja-JP" altLang="en-US" sz="1600" dirty="0"/>
              <a:t>チェックするためのテストデモです。</a:t>
            </a:r>
            <a:endParaRPr lang="en-US" altLang="ja-JP" sz="1600" dirty="0"/>
          </a:p>
          <a:p>
            <a:pPr algn="ctr"/>
            <a:r>
              <a:rPr lang="ja-JP" altLang="en-US" sz="1600" dirty="0"/>
              <a:t>ジャンプした後、飛行モードに</a:t>
            </a:r>
            <a:endParaRPr lang="en-US" altLang="ja-JP" sz="1600" dirty="0"/>
          </a:p>
          <a:p>
            <a:pPr algn="ctr"/>
            <a:r>
              <a:rPr lang="ja-JP" altLang="en-US" sz="1600" dirty="0"/>
              <a:t>移行する処理に時間をかけました。</a:t>
            </a:r>
            <a:endParaRPr lang="en-US" altLang="ja-JP" sz="1600"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77" y="1186741"/>
            <a:ext cx="4391283" cy="2093042"/>
          </a:xfrm>
          <a:prstGeom prst="rect">
            <a:avLst/>
          </a:prstGeom>
          <a:ln w="38100">
            <a:solidFill>
              <a:schemeClr val="accent2">
                <a:lumMod val="75000"/>
              </a:schemeClr>
            </a:solidFill>
          </a:ln>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3" y="1037526"/>
            <a:ext cx="2704127" cy="2391474"/>
          </a:xfrm>
          <a:prstGeom prst="rect">
            <a:avLst/>
          </a:prstGeom>
        </p:spPr>
      </p:pic>
      <p:sp>
        <p:nvSpPr>
          <p:cNvPr id="26" name="正方形/長方形 25">
            <a:extLst>
              <a:ext uri="{FF2B5EF4-FFF2-40B4-BE49-F238E27FC236}">
                <a16:creationId xmlns:a16="http://schemas.microsoft.com/office/drawing/2014/main" id="{B4299A21-4D0A-4DE7-9C40-D62881861AC8}"/>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3BE9CBB-A94D-4670-935B-EFD0FBC28FA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r>
              <a:rPr lang="en-US" altLang="ja-JP" sz="1200" dirty="0">
                <a:latin typeface="HGPｺﾞｼｯｸE" panose="020B0900000000000000" pitchFamily="50" charset="-128"/>
                <a:ea typeface="HGPｺﾞｼｯｸE" panose="020B0900000000000000" pitchFamily="50" charset="-128"/>
              </a:rPr>
              <a:t>UnrealEngine4</a:t>
            </a:r>
          </a:p>
        </p:txBody>
      </p:sp>
      <p:sp>
        <p:nvSpPr>
          <p:cNvPr id="28" name="テキスト ボックス 27">
            <a:extLst>
              <a:ext uri="{FF2B5EF4-FFF2-40B4-BE49-F238E27FC236}">
                <a16:creationId xmlns:a16="http://schemas.microsoft.com/office/drawing/2014/main" id="{5876DC69-1289-44A4-84D9-8BCB8696B7F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0EF8C069-751F-4844-8C44-7B22A3B6986B}"/>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4ED812B7-F4FF-4DD7-A5EA-4DD7196B0D67}"/>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UnrealEngine4</a:t>
            </a:r>
          </a:p>
        </p:txBody>
      </p:sp>
      <p:sp>
        <p:nvSpPr>
          <p:cNvPr id="31" name="テキスト ボックス 30">
            <a:extLst>
              <a:ext uri="{FF2B5EF4-FFF2-40B4-BE49-F238E27FC236}">
                <a16:creationId xmlns:a16="http://schemas.microsoft.com/office/drawing/2014/main" id="{7D4CA288-FCC3-4340-837A-55E51F51D2BB}"/>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285045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40590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3"/>
            <a:ext cx="4506623" cy="238365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2031325"/>
          </a:xfrm>
          <a:prstGeom prst="rect">
            <a:avLst/>
          </a:prstGeom>
          <a:noFill/>
        </p:spPr>
        <p:txBody>
          <a:bodyPr wrap="square" rtlCol="0">
            <a:spAutoFit/>
          </a:bodyPr>
          <a:lstStyle/>
          <a:p>
            <a:pPr algn="ctr"/>
            <a:r>
              <a:rPr kumimoji="1" lang="ja-JP" altLang="en-US" dirty="0"/>
              <a:t>全て</a:t>
            </a:r>
            <a:r>
              <a:rPr kumimoji="1" lang="en-US" altLang="ja-JP" dirty="0"/>
              <a:t>2D</a:t>
            </a:r>
            <a:r>
              <a:rPr kumimoji="1" lang="ja-JP" altLang="en-US" dirty="0"/>
              <a:t>でレンダリングしています。</a:t>
            </a:r>
            <a:endParaRPr kumimoji="1" lang="en-US" altLang="ja-JP" dirty="0"/>
          </a:p>
          <a:p>
            <a:pPr algn="ctr"/>
            <a:endParaRPr lang="en-US" altLang="ja-JP" dirty="0"/>
          </a:p>
          <a:p>
            <a:pPr algn="ctr"/>
            <a:r>
              <a:rPr kumimoji="1" lang="ja-JP" altLang="en-US" dirty="0"/>
              <a:t>視点からの視線ベクトルで</a:t>
            </a:r>
            <a:endParaRPr kumimoji="1" lang="en-US" altLang="ja-JP" dirty="0"/>
          </a:p>
          <a:p>
            <a:pPr algn="ctr"/>
            <a:r>
              <a:rPr kumimoji="1" lang="ja-JP" altLang="en-US" dirty="0"/>
              <a:t>球の反射</a:t>
            </a:r>
            <a:r>
              <a:rPr lang="ja-JP" altLang="en-US" dirty="0"/>
              <a:t>や地面の反射、</a:t>
            </a:r>
            <a:endParaRPr lang="en-US" altLang="ja-JP" dirty="0"/>
          </a:p>
          <a:p>
            <a:pPr algn="ctr"/>
            <a:r>
              <a:rPr lang="ja-JP" altLang="en-US" dirty="0"/>
              <a:t>丸みを表現しており、</a:t>
            </a:r>
            <a:endParaRPr lang="en-US" altLang="ja-JP" dirty="0"/>
          </a:p>
          <a:p>
            <a:pPr algn="ctr"/>
            <a:r>
              <a:rPr kumimoji="1" lang="ja-JP" altLang="en-US" dirty="0"/>
              <a:t>光点からの光ベクトルで、</a:t>
            </a:r>
            <a:endParaRPr kumimoji="1" lang="en-US" altLang="ja-JP" dirty="0"/>
          </a:p>
          <a:p>
            <a:pPr algn="ctr"/>
            <a:r>
              <a:rPr lang="ja-JP" altLang="en-US" dirty="0"/>
              <a:t>地面に影を描画しています。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Tree>
    <p:extLst>
      <p:ext uri="{BB962C8B-B14F-4D97-AF65-F5344CB8AC3E}">
        <p14:creationId xmlns:p14="http://schemas.microsoft.com/office/powerpoint/2010/main" val="234913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2"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754326"/>
          </a:xfrm>
          <a:prstGeom prst="rect">
            <a:avLst/>
          </a:prstGeom>
          <a:noFill/>
        </p:spPr>
        <p:txBody>
          <a:bodyPr wrap="square" rtlCol="0">
            <a:spAutoFit/>
          </a:bodyPr>
          <a:lstStyle/>
          <a:p>
            <a:pPr algn="ctr"/>
            <a:r>
              <a:rPr kumimoji="1" lang="en-US" altLang="ja-JP" dirty="0"/>
              <a:t>3</a:t>
            </a:r>
            <a:r>
              <a:rPr kumimoji="1" lang="ja-JP" altLang="en-US" dirty="0"/>
              <a:t>年次に</a:t>
            </a:r>
            <a:r>
              <a:rPr kumimoji="1" lang="ja-JP" altLang="en-US" dirty="0" err="1"/>
              <a:t>ぷち</a:t>
            </a:r>
            <a:r>
              <a:rPr kumimoji="1" lang="ja-JP" altLang="en-US" dirty="0"/>
              <a:t>コンに出す予定で制作した</a:t>
            </a:r>
            <a:endParaRPr kumimoji="1" lang="en-US" altLang="ja-JP" dirty="0"/>
          </a:p>
          <a:p>
            <a:pPr algn="ctr"/>
            <a:r>
              <a:rPr lang="en-US" altLang="ja-JP" dirty="0"/>
              <a:t>3DTPS</a:t>
            </a:r>
            <a:r>
              <a:rPr lang="ja-JP" altLang="en-US" dirty="0"/>
              <a:t>ゲームです。</a:t>
            </a:r>
            <a:endParaRPr lang="en-US" altLang="ja-JP" dirty="0"/>
          </a:p>
          <a:p>
            <a:pPr algn="ctr"/>
            <a:r>
              <a:rPr kumimoji="1" lang="ja-JP" altLang="en-US" dirty="0"/>
              <a:t>フィールドに、同じ順路で周回する敵や、自由に動き回る敵を配置したり。</a:t>
            </a:r>
            <a:endParaRPr kumimoji="1" lang="en-US" altLang="ja-JP" dirty="0"/>
          </a:p>
          <a:p>
            <a:pPr algn="ctr"/>
            <a:r>
              <a:rPr lang="ja-JP" altLang="en-US" dirty="0"/>
              <a:t>プレイヤーのボーンに武器をアタッチしたり、色々なことに挑戦しています。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a:ln>
            <a:solidFill>
              <a:srgbClr val="FF0000"/>
            </a:solidFill>
          </a:ln>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21" name="Rectangle 4">
            <a:extLst>
              <a:ext uri="{FF2B5EF4-FFF2-40B4-BE49-F238E27FC236}">
                <a16:creationId xmlns:a16="http://schemas.microsoft.com/office/drawing/2014/main" id="{BB3A2A87-D9E0-492B-89CC-CA9951C721D3}"/>
              </a:ext>
            </a:extLst>
          </p:cNvPr>
          <p:cNvSpPr>
            <a:spLocks noGrp="1" noChangeArrowheads="1"/>
          </p:cNvSpPr>
          <p:nvPr>
            <p:ph type="title"/>
          </p:nvPr>
        </p:nvSpPr>
        <p:spPr bwMode="auto">
          <a:xfrm>
            <a:off x="1181288" y="978792"/>
            <a:ext cx="3379451" cy="897690"/>
          </a:xfrm>
          <a:prstGeom prst="rect">
            <a:avLst/>
          </a:prstGeom>
          <a:noFill/>
          <a:ln>
            <a:noFill/>
          </a:ln>
          <a:effec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ja-JP" sz="6000" b="0" i="0" u="none" strike="noStrike" cap="none" normalizeH="0" baseline="0" dirty="0">
                <a:ln>
                  <a:noFill/>
                </a:ln>
                <a:solidFill>
                  <a:srgbClr val="E8EAED"/>
                </a:solidFill>
                <a:effectLst/>
                <a:latin typeface="Arial Unicode MS"/>
                <a:ea typeface="inherit"/>
              </a:rPr>
              <a:t>Wanderer</a:t>
            </a:r>
            <a:r>
              <a:rPr kumimoji="0" lang="de-DE" altLang="ja-JP" sz="800" b="0" i="0" u="none" strike="noStrike" cap="none" normalizeH="0" baseline="0" dirty="0">
                <a:ln>
                  <a:noFill/>
                </a:ln>
                <a:solidFill>
                  <a:schemeClr val="tx1"/>
                </a:solidFill>
                <a:effectLst/>
              </a:rPr>
              <a:t> </a:t>
            </a:r>
            <a:endParaRPr kumimoji="0" lang="de-DE" altLang="ja-JP"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ABF5EA79-807C-406E-A144-0EBD48EE638E}"/>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24" name="テキスト ボックス 23">
            <a:extLst>
              <a:ext uri="{FF2B5EF4-FFF2-40B4-BE49-F238E27FC236}">
                <a16:creationId xmlns:a16="http://schemas.microsoft.com/office/drawing/2014/main" id="{84193857-8996-45BF-8499-FF6BAAF51CF1}"/>
              </a:ext>
            </a:extLst>
          </p:cNvPr>
          <p:cNvSpPr txBox="1"/>
          <p:nvPr/>
        </p:nvSpPr>
        <p:spPr>
          <a:xfrm>
            <a:off x="2185363" y="854149"/>
            <a:ext cx="1338828" cy="369332"/>
          </a:xfrm>
          <a:prstGeom prst="rect">
            <a:avLst/>
          </a:prstGeom>
          <a:noFill/>
        </p:spPr>
        <p:txBody>
          <a:bodyPr wrap="none" rtlCol="0">
            <a:spAutoFit/>
          </a:bodyPr>
          <a:lstStyle/>
          <a:p>
            <a:pPr algn="ctr"/>
            <a:r>
              <a:rPr kumimoji="1" lang="ja-JP" altLang="en-US" dirty="0">
                <a:solidFill>
                  <a:schemeClr val="bg1"/>
                </a:solidFill>
              </a:rPr>
              <a:t>ワンダラー</a:t>
            </a:r>
          </a:p>
        </p:txBody>
      </p:sp>
      <p:cxnSp>
        <p:nvCxnSpPr>
          <p:cNvPr id="26" name="直線コネクタ 25">
            <a:extLst>
              <a:ext uri="{FF2B5EF4-FFF2-40B4-BE49-F238E27FC236}">
                <a16:creationId xmlns:a16="http://schemas.microsoft.com/office/drawing/2014/main" id="{0602F8D2-D21B-48BD-BC35-39B5B424CDBA}"/>
              </a:ext>
            </a:extLst>
          </p:cNvPr>
          <p:cNvCxnSpPr/>
          <p:nvPr/>
        </p:nvCxnSpPr>
        <p:spPr>
          <a:xfrm>
            <a:off x="205466" y="116050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EC3F47-3292-4504-A3B2-440E8B2E642A}"/>
              </a:ext>
            </a:extLst>
          </p:cNvPr>
          <p:cNvCxnSpPr/>
          <p:nvPr/>
        </p:nvCxnSpPr>
        <p:spPr>
          <a:xfrm>
            <a:off x="308880" y="171295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F245189-C0D8-4A84-90A1-AAC73D46FD43}"/>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6958" y="3794451"/>
            <a:ext cx="3728886" cy="1200329"/>
          </a:xfrm>
          <a:prstGeom prst="rect">
            <a:avLst/>
          </a:prstGeom>
          <a:noFill/>
        </p:spPr>
        <p:txBody>
          <a:bodyPr wrap="square" rtlCol="0">
            <a:spAutoFit/>
          </a:bodyPr>
          <a:lstStyle/>
          <a:p>
            <a:pPr algn="ctr"/>
            <a:r>
              <a:rPr lang="en-US" altLang="ja-JP" dirty="0" err="1"/>
              <a:t>Shootemup</a:t>
            </a:r>
            <a:r>
              <a:rPr lang="ja-JP" altLang="en-US" dirty="0"/>
              <a:t>です。</a:t>
            </a:r>
            <a:endParaRPr lang="en-US" altLang="ja-JP" dirty="0"/>
          </a:p>
          <a:p>
            <a:pPr algn="ctr"/>
            <a:r>
              <a:rPr kumimoji="1" lang="ja-JP" altLang="en-US" dirty="0"/>
              <a:t>敵の弾の挙動をいくつか用意し</a:t>
            </a:r>
            <a:endParaRPr kumimoji="1" lang="en-US" altLang="ja-JP" dirty="0"/>
          </a:p>
          <a:p>
            <a:pPr algn="ctr"/>
            <a:r>
              <a:rPr lang="ja-JP" altLang="en-US" dirty="0"/>
              <a:t>カウンターで切り替え</a:t>
            </a:r>
            <a:endParaRPr lang="en-US" altLang="ja-JP" dirty="0"/>
          </a:p>
          <a:p>
            <a:pPr algn="ctr"/>
            <a:r>
              <a:rPr lang="ja-JP" altLang="en-US" dirty="0"/>
              <a:t>制御しています。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787383" y="3876094"/>
            <a:ext cx="2954655" cy="1200329"/>
          </a:xfrm>
          <a:prstGeom prst="rect">
            <a:avLst/>
          </a:prstGeom>
          <a:noFill/>
        </p:spPr>
        <p:txBody>
          <a:bodyPr wrap="none" rtlCol="0">
            <a:spAutoFit/>
          </a:bodyPr>
          <a:lstStyle/>
          <a:p>
            <a:pPr algn="ctr"/>
            <a:r>
              <a:rPr lang="en-US" altLang="ja-JP" dirty="0" err="1"/>
              <a:t>CarryLog</a:t>
            </a:r>
            <a:r>
              <a:rPr lang="ja-JP" altLang="en-US" dirty="0"/>
              <a:t>です。</a:t>
            </a:r>
            <a:endParaRPr lang="en-US" altLang="ja-JP" dirty="0"/>
          </a:p>
          <a:p>
            <a:pPr algn="ctr"/>
            <a:r>
              <a:rPr kumimoji="1" lang="ja-JP" altLang="en-US" dirty="0"/>
              <a:t>落ちてくる岩を</a:t>
            </a:r>
            <a:r>
              <a:rPr lang="ja-JP" altLang="en-US" dirty="0"/>
              <a:t>避けながら</a:t>
            </a:r>
            <a:endParaRPr lang="en-US" altLang="ja-JP" dirty="0"/>
          </a:p>
          <a:p>
            <a:pPr algn="ctr"/>
            <a:r>
              <a:rPr lang="ja-JP" altLang="en-US" dirty="0"/>
              <a:t>丸太を滝の上まで運ぶ</a:t>
            </a:r>
            <a:endParaRPr lang="en-US" altLang="ja-JP" dirty="0"/>
          </a:p>
          <a:p>
            <a:pPr algn="ctr"/>
            <a:r>
              <a:rPr kumimoji="1" lang="ja-JP" altLang="en-US" dirty="0"/>
              <a:t>ゲームです。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037525"/>
            <a:ext cx="2829952" cy="2384390"/>
          </a:xfrm>
          <a:prstGeom prst="rect">
            <a:avLst/>
          </a:prstGeom>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681" y="1037525"/>
            <a:ext cx="1477924" cy="2399714"/>
          </a:xfrm>
          <a:prstGeom prst="rect">
            <a:avLst/>
          </a:prstGeom>
        </p:spPr>
      </p:pic>
      <p:sp>
        <p:nvSpPr>
          <p:cNvPr id="26" name="正方形/長方形 25">
            <a:extLst>
              <a:ext uri="{FF2B5EF4-FFF2-40B4-BE49-F238E27FC236}">
                <a16:creationId xmlns:a16="http://schemas.microsoft.com/office/drawing/2014/main" id="{E52C770F-776E-40F5-81C8-9E0F4683986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C17BD6D-A206-42CE-B706-3128A3136D54}"/>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05F09217-B63B-40DE-B1A8-84FB157C402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2C1407C2-A2B4-460E-8960-0B29A1AC9C47}"/>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C130B061-8398-4C43-9F29-941961D1199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6766F31B-7AE3-4D78-86AD-4DADF56532D0}"/>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5854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166224" y="2748561"/>
            <a:ext cx="5377106" cy="1834425"/>
          </a:xfrm>
        </p:spPr>
        <p:txBody>
          <a:bodyPr>
            <a:noAutofit/>
          </a:bodyPr>
          <a:lstStyle/>
          <a:p>
            <a:pPr marL="0" indent="0">
              <a:lnSpc>
                <a:spcPct val="100000"/>
              </a:lnSpc>
              <a:buNone/>
            </a:pPr>
            <a:r>
              <a:rPr kumimoji="1" lang="ja-JP" altLang="en-US" sz="1600" dirty="0"/>
              <a:t>照準マーカーを動かしたとき体をひねりたかったので</a:t>
            </a:r>
            <a:endParaRPr kumimoji="1" lang="en-US" altLang="ja-JP" sz="1600" dirty="0"/>
          </a:p>
          <a:p>
            <a:pPr marL="0" indent="0">
              <a:lnSpc>
                <a:spcPct val="100000"/>
              </a:lnSpc>
              <a:buNone/>
            </a:pPr>
            <a:r>
              <a:rPr kumimoji="1" lang="ja-JP" altLang="en-US" sz="1600" dirty="0"/>
              <a:t>マーカーを動かすとキャラクター</a:t>
            </a:r>
            <a:r>
              <a:rPr lang="ja-JP" altLang="en-US" sz="1600" dirty="0"/>
              <a:t>の上半身が</a:t>
            </a:r>
            <a:endParaRPr lang="en-US" altLang="ja-JP" sz="1600" dirty="0"/>
          </a:p>
          <a:p>
            <a:pPr marL="0" indent="0">
              <a:lnSpc>
                <a:spcPct val="100000"/>
              </a:lnSpc>
              <a:buNone/>
            </a:pPr>
            <a:r>
              <a:rPr kumimoji="1" lang="ja-JP" altLang="en-US" sz="1600" dirty="0"/>
              <a:t>連動して動くようにアニメーションをブレンドしました。</a:t>
            </a:r>
            <a:endParaRPr kumimoji="1" lang="en-US" altLang="ja-JP" sz="1600" dirty="0"/>
          </a:p>
          <a:p>
            <a:pPr marL="0" indent="0">
              <a:lnSpc>
                <a:spcPct val="100000"/>
              </a:lnSpc>
              <a:buNone/>
            </a:pPr>
            <a:r>
              <a:rPr lang="ja-JP" altLang="en-US" sz="1600" dirty="0"/>
              <a:t>移動もアニメーションのブレンドを行っており</a:t>
            </a:r>
            <a:endParaRPr lang="en-US" altLang="ja-JP" sz="1600" dirty="0"/>
          </a:p>
          <a:p>
            <a:pPr marL="0" indent="0">
              <a:lnSpc>
                <a:spcPct val="100000"/>
              </a:lnSpc>
              <a:buNone/>
            </a:pPr>
            <a:r>
              <a:rPr lang="ja-JP" altLang="en-US" sz="1600" dirty="0"/>
              <a:t>より滑らかに状態が遷移するように組んでいます。</a:t>
            </a:r>
            <a:endParaRPr kumimoji="1" lang="ja-JP" altLang="en-US"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166224" y="2600325"/>
            <a:ext cx="5444334" cy="22890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394" y="1857375"/>
            <a:ext cx="5620996" cy="2693145"/>
          </a:xfrm>
          <a:prstGeom prst="rect">
            <a:avLst/>
          </a:prstGeom>
        </p:spPr>
      </p:pic>
      <p:sp>
        <p:nvSpPr>
          <p:cNvPr id="13" name="Rectangle 4">
            <a:extLst>
              <a:ext uri="{FF2B5EF4-FFF2-40B4-BE49-F238E27FC236}">
                <a16:creationId xmlns:a16="http://schemas.microsoft.com/office/drawing/2014/main" id="{21285E8C-91E2-40BC-B9B2-CF1D456F9302}"/>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テキスト ボックス 7">
            <a:extLst>
              <a:ext uri="{FF2B5EF4-FFF2-40B4-BE49-F238E27FC236}">
                <a16:creationId xmlns:a16="http://schemas.microsoft.com/office/drawing/2014/main" id="{86F67006-F6DE-4F10-9672-CD263601F0CC}"/>
              </a:ext>
            </a:extLst>
          </p:cNvPr>
          <p:cNvSpPr txBox="1"/>
          <p:nvPr/>
        </p:nvSpPr>
        <p:spPr>
          <a:xfrm>
            <a:off x="6848234" y="4997111"/>
            <a:ext cx="4801314" cy="369332"/>
          </a:xfrm>
          <a:prstGeom prst="rect">
            <a:avLst/>
          </a:prstGeom>
          <a:noFill/>
        </p:spPr>
        <p:txBody>
          <a:bodyPr wrap="none" rtlCol="0">
            <a:spAutoFit/>
          </a:bodyPr>
          <a:lstStyle/>
          <a:p>
            <a:pPr algn="ctr"/>
            <a:r>
              <a:rPr kumimoji="1" lang="ja-JP" altLang="en-US" dirty="0"/>
              <a:t>画像はアニメーションのブレンド処理です。</a:t>
            </a:r>
          </a:p>
        </p:txBody>
      </p:sp>
      <p:sp>
        <p:nvSpPr>
          <p:cNvPr id="9" name="正方形/長方形 8">
            <a:extLst>
              <a:ext uri="{FF2B5EF4-FFF2-40B4-BE49-F238E27FC236}">
                <a16:creationId xmlns:a16="http://schemas.microsoft.com/office/drawing/2014/main" id="{0FAD197B-3BEF-4200-B09F-2A0078C4785E}"/>
              </a:ext>
            </a:extLst>
          </p:cNvPr>
          <p:cNvSpPr/>
          <p:nvPr/>
        </p:nvSpPr>
        <p:spPr>
          <a:xfrm>
            <a:off x="6643917" y="4889382"/>
            <a:ext cx="5209949" cy="58479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892C8538-D0BB-4F16-B3A2-FD0BF0B845E0}"/>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B03388CD-3A6C-428E-B0D4-C48E19952308}"/>
              </a:ext>
            </a:extLst>
          </p:cNvPr>
          <p:cNvSpPr/>
          <p:nvPr/>
        </p:nvSpPr>
        <p:spPr>
          <a:xfrm>
            <a:off x="8181975" y="2119313"/>
            <a:ext cx="2143125" cy="189071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7CE79-3D71-467C-AC74-45DEF422C673}"/>
              </a:ext>
            </a:extLst>
          </p:cNvPr>
          <p:cNvSpPr/>
          <p:nvPr/>
        </p:nvSpPr>
        <p:spPr>
          <a:xfrm>
            <a:off x="346034" y="2364224"/>
            <a:ext cx="5566167" cy="64611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7222" y="2028826"/>
            <a:ext cx="5442345" cy="3576586"/>
          </a:xfrm>
        </p:spPr>
        <p:txBody>
          <a:bodyPr>
            <a:normAutofit/>
          </a:bodyPr>
          <a:lstStyle/>
          <a:p>
            <a:pPr marL="0" indent="0">
              <a:buNone/>
            </a:pPr>
            <a:r>
              <a:rPr lang="ja-JP" altLang="en-US" sz="1600" dirty="0"/>
              <a:t>敵は順路型と自由型の</a:t>
            </a:r>
            <a:r>
              <a:rPr lang="en-US" altLang="ja-JP" sz="1600" dirty="0"/>
              <a:t>2</a:t>
            </a:r>
            <a:r>
              <a:rPr lang="ja-JP" altLang="en-US" sz="1600" dirty="0"/>
              <a:t>種類を作成しています。</a:t>
            </a:r>
            <a:endParaRPr lang="en-US" altLang="ja-JP" sz="1600" dirty="0"/>
          </a:p>
          <a:p>
            <a:pPr marL="0" indent="0">
              <a:buNone/>
            </a:pPr>
            <a:r>
              <a:rPr lang="ja-JP" altLang="en-US" sz="1600" dirty="0"/>
              <a:t>順路型は、おかれたマーカーの順番に</a:t>
            </a:r>
            <a:endParaRPr lang="en-US" altLang="ja-JP" sz="1600" dirty="0"/>
          </a:p>
          <a:p>
            <a:pPr marL="0" indent="0">
              <a:buNone/>
            </a:pPr>
            <a:r>
              <a:rPr lang="ja-JP" altLang="en-US" sz="1600" dirty="0"/>
              <a:t>そのマーカーの位置へ移動しながら巡回するものです。</a:t>
            </a:r>
            <a:endParaRPr lang="en-US" altLang="ja-JP" sz="1600" dirty="0"/>
          </a:p>
          <a:p>
            <a:pPr marL="0" indent="0">
              <a:buNone/>
            </a:pPr>
            <a:r>
              <a:rPr lang="ja-JP" altLang="en-US" sz="1600" dirty="0"/>
              <a:t>自由形は、自分の周囲の決められた範囲内に</a:t>
            </a:r>
            <a:endParaRPr lang="en-US" altLang="ja-JP" sz="1600" dirty="0"/>
          </a:p>
          <a:p>
            <a:pPr marL="0" indent="0">
              <a:buNone/>
            </a:pPr>
            <a:r>
              <a:rPr lang="ja-JP" altLang="en-US" sz="1600" dirty="0"/>
              <a:t>目標を設定し、その目標に移動するものです。</a:t>
            </a:r>
            <a:endParaRPr lang="en-US" altLang="ja-JP" sz="1600" dirty="0"/>
          </a:p>
          <a:p>
            <a:pPr marL="0" indent="0">
              <a:buNone/>
            </a:pPr>
            <a:r>
              <a:rPr lang="ja-JP" altLang="en-US" sz="1600" dirty="0"/>
              <a:t>プレイヤーを発見すると追いかけてきますが</a:t>
            </a:r>
            <a:endParaRPr lang="en-US" altLang="ja-JP" sz="1600" dirty="0"/>
          </a:p>
          <a:p>
            <a:pPr marL="0" indent="0">
              <a:buNone/>
            </a:pPr>
            <a:r>
              <a:rPr lang="ja-JP" altLang="en-US" sz="1600" dirty="0"/>
              <a:t>見失って一定時間経つと元の動作に戻るよう</a:t>
            </a:r>
            <a:endParaRPr lang="en-US" altLang="ja-JP" sz="1600" dirty="0"/>
          </a:p>
          <a:p>
            <a:pPr marL="0" indent="0">
              <a:buNone/>
            </a:pPr>
            <a:r>
              <a:rPr lang="ja-JP" altLang="en-US" sz="1600" dirty="0"/>
              <a:t>設定しています。</a:t>
            </a:r>
            <a:endParaRPr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EB2081F-CFC1-4E43-BBC8-CD6FB01A368D}"/>
              </a:ext>
            </a:extLst>
          </p:cNvPr>
          <p:cNvSpPr/>
          <p:nvPr/>
        </p:nvSpPr>
        <p:spPr>
          <a:xfrm>
            <a:off x="346034" y="3062367"/>
            <a:ext cx="5566170" cy="6461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928" y="3353312"/>
            <a:ext cx="3044484" cy="2563598"/>
          </a:xfrm>
          <a:prstGeom prst="rect">
            <a:avLst/>
          </a:prstGeom>
          <a:ln>
            <a:solidFill>
              <a:srgbClr val="FF0000"/>
            </a:solidFill>
          </a:ln>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2280" y="840010"/>
            <a:ext cx="3199054" cy="2377632"/>
          </a:xfrm>
          <a:prstGeom prst="rect">
            <a:avLst/>
          </a:prstGeom>
          <a:ln>
            <a:solidFill>
              <a:srgbClr val="FF0000"/>
            </a:solidFill>
          </a:ln>
        </p:spPr>
      </p:pic>
      <p:sp>
        <p:nvSpPr>
          <p:cNvPr id="15" name="テキスト ボックス 14">
            <a:extLst>
              <a:ext uri="{FF2B5EF4-FFF2-40B4-BE49-F238E27FC236}">
                <a16:creationId xmlns:a16="http://schemas.microsoft.com/office/drawing/2014/main" id="{E772670C-4018-45E3-8BF0-D1606770BB68}"/>
              </a:ext>
            </a:extLst>
          </p:cNvPr>
          <p:cNvSpPr txBox="1"/>
          <p:nvPr/>
        </p:nvSpPr>
        <p:spPr>
          <a:xfrm>
            <a:off x="6469350" y="1219021"/>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巡回するタイプの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6469350" y="1219021"/>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C90C08-8B9C-4328-B834-A187388BE108}"/>
              </a:ext>
            </a:extLst>
          </p:cNvPr>
          <p:cNvSpPr txBox="1"/>
          <p:nvPr/>
        </p:nvSpPr>
        <p:spPr>
          <a:xfrm>
            <a:off x="9370299" y="4366980"/>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9370299" y="4366980"/>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Rectangle 4">
            <a:extLst>
              <a:ext uri="{FF2B5EF4-FFF2-40B4-BE49-F238E27FC236}">
                <a16:creationId xmlns:a16="http://schemas.microsoft.com/office/drawing/2014/main" id="{517DE8EC-226A-4AF6-A9F0-7FB9D96F635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正方形/長方形 7">
            <a:extLst>
              <a:ext uri="{FF2B5EF4-FFF2-40B4-BE49-F238E27FC236}">
                <a16:creationId xmlns:a16="http://schemas.microsoft.com/office/drawing/2014/main" id="{649C9EAC-1C0C-4799-9968-008B905A5712}"/>
              </a:ext>
            </a:extLst>
          </p:cNvPr>
          <p:cNvSpPr/>
          <p:nvPr/>
        </p:nvSpPr>
        <p:spPr>
          <a:xfrm>
            <a:off x="244929" y="1926771"/>
            <a:ext cx="5766316" cy="2868513"/>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444CF1C6-6CEE-4622-9164-DF9716F4E0D5}"/>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2DC53B9A-E24C-429F-B28D-F815928886DF}"/>
              </a:ext>
            </a:extLst>
          </p:cNvPr>
          <p:cNvCxnSpPr>
            <a:cxnSpLocks/>
            <a:stCxn id="12" idx="1"/>
          </p:cNvCxnSpPr>
          <p:nvPr/>
        </p:nvCxnSpPr>
        <p:spPr>
          <a:xfrm rot="10800000" flipV="1">
            <a:off x="8665538" y="2028826"/>
            <a:ext cx="186743" cy="132448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1600" dirty="0"/>
              <a:t>よく</a:t>
            </a:r>
            <a:r>
              <a:rPr lang="en-US" altLang="ja-JP" sz="1600" dirty="0"/>
              <a:t>3D</a:t>
            </a:r>
            <a:r>
              <a:rPr lang="ja-JP" altLang="en-US" sz="1600" dirty="0"/>
              <a:t>ゲームで見る、</a:t>
            </a:r>
            <a:endParaRPr lang="en-US" altLang="ja-JP" sz="1600" dirty="0"/>
          </a:p>
          <a:p>
            <a:pPr marL="0" indent="0">
              <a:buNone/>
            </a:pPr>
            <a:r>
              <a:rPr kumimoji="1" lang="ja-JP" altLang="en-US" sz="1600" dirty="0"/>
              <a:t>「段差で足の位置が変わる」</a:t>
            </a:r>
            <a:r>
              <a:rPr lang="ja-JP" altLang="en-US" sz="1600" dirty="0"/>
              <a:t>というものを</a:t>
            </a:r>
            <a:endParaRPr lang="en-US" altLang="ja-JP" sz="1600" dirty="0"/>
          </a:p>
          <a:p>
            <a:pPr marL="0" indent="0">
              <a:buNone/>
            </a:pPr>
            <a:r>
              <a:rPr kumimoji="1" lang="ja-JP" altLang="en-US" sz="1600" dirty="0"/>
              <a:t>気になったので実装してみました。</a:t>
            </a:r>
            <a:endParaRPr kumimoji="1" lang="en-US" altLang="ja-JP" sz="1600" dirty="0"/>
          </a:p>
          <a:p>
            <a:pPr marL="0" indent="0">
              <a:buNone/>
            </a:pPr>
            <a:endParaRPr kumimoji="1" lang="en-US" altLang="ja-JP" sz="1600" dirty="0"/>
          </a:p>
          <a:p>
            <a:pPr marL="0" indent="0">
              <a:buNone/>
            </a:pPr>
            <a:r>
              <a:rPr lang="ja-JP" altLang="en-US" sz="1600" dirty="0"/>
              <a:t>処理としては足の先からラインを</a:t>
            </a:r>
            <a:endParaRPr lang="en-US" altLang="ja-JP" sz="1600" dirty="0"/>
          </a:p>
          <a:p>
            <a:pPr marL="0" indent="0">
              <a:buNone/>
            </a:pPr>
            <a:r>
              <a:rPr lang="ja-JP" altLang="en-US" sz="1600" dirty="0"/>
              <a:t>カプセルコンポーネントの半分の長さ飛ばして、当たったところから半分の更に半分の長さ押し出して位置を調節しています。</a:t>
            </a:r>
            <a:endParaRPr lang="en-US" altLang="ja-JP" sz="1600" dirty="0"/>
          </a:p>
          <a:p>
            <a:pPr marL="0" indent="0">
              <a:buNone/>
            </a:pPr>
            <a:r>
              <a:rPr lang="ja-JP" altLang="en-US" sz="1600" dirty="0"/>
              <a:t>画像はその距離を求めるコードになっています。</a:t>
            </a:r>
            <a:endParaRPr lang="en-US" altLang="ja-JP" sz="1600" dirty="0"/>
          </a:p>
          <a:p>
            <a:pPr marL="0" indent="0">
              <a:buNone/>
            </a:pPr>
            <a:endParaRPr lang="en-US" altLang="ja-JP" sz="1600" dirty="0"/>
          </a:p>
          <a:p>
            <a:pPr marL="0" indent="0">
              <a:buNone/>
            </a:pPr>
            <a:r>
              <a:rPr kumimoji="1" lang="ja-JP" altLang="en-US" sz="1600" dirty="0"/>
              <a:t>この計算により、違和感なく段差での足の位置調節が可能になりました。</a:t>
            </a:r>
            <a:endParaRPr kumimoji="1"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4D96C0AB-E382-475A-B5A3-C2CC49890CF9}"/>
              </a:ext>
            </a:extLst>
          </p:cNvPr>
          <p:cNvGrpSpPr/>
          <p:nvPr/>
        </p:nvGrpSpPr>
        <p:grpSpPr>
          <a:xfrm>
            <a:off x="6453985" y="769298"/>
            <a:ext cx="4367042" cy="2367290"/>
            <a:chOff x="6675036" y="798828"/>
            <a:chExt cx="4913202" cy="2658291"/>
          </a:xfrm>
        </p:grpSpPr>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grpSp>
      <p:grpSp>
        <p:nvGrpSpPr>
          <p:cNvPr id="24" name="グループ化 23">
            <a:extLst>
              <a:ext uri="{FF2B5EF4-FFF2-40B4-BE49-F238E27FC236}">
                <a16:creationId xmlns:a16="http://schemas.microsoft.com/office/drawing/2014/main" id="{DE51E114-ECD6-4019-BFF0-B6E44CBC8CAA}"/>
              </a:ext>
            </a:extLst>
          </p:cNvPr>
          <p:cNvGrpSpPr/>
          <p:nvPr/>
        </p:nvGrpSpPr>
        <p:grpSpPr>
          <a:xfrm>
            <a:off x="6453985" y="3903816"/>
            <a:ext cx="5710137" cy="1970387"/>
            <a:chOff x="6136874" y="4123505"/>
            <a:chExt cx="6027249" cy="1935667"/>
          </a:xfrm>
        </p:grpSpPr>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grpSp>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8258" y="2000423"/>
            <a:ext cx="2094703" cy="1068937"/>
          </a:xfrm>
          <a:prstGeom prst="rect">
            <a:avLst/>
          </a:prstGeom>
          <a:ln w="28575">
            <a:solidFill>
              <a:schemeClr val="accent1"/>
            </a:solidFill>
          </a:ln>
        </p:spPr>
      </p:pic>
      <p:sp>
        <p:nvSpPr>
          <p:cNvPr id="16" name="Rectangle 4">
            <a:extLst>
              <a:ext uri="{FF2B5EF4-FFF2-40B4-BE49-F238E27FC236}">
                <a16:creationId xmlns:a16="http://schemas.microsoft.com/office/drawing/2014/main" id="{4CD25DB5-B425-4073-8CF4-B4F59D07B77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cxnSp>
        <p:nvCxnSpPr>
          <p:cNvPr id="18" name="直線コネクタ 17">
            <a:extLst>
              <a:ext uri="{FF2B5EF4-FFF2-40B4-BE49-F238E27FC236}">
                <a16:creationId xmlns:a16="http://schemas.microsoft.com/office/drawing/2014/main" id="{4D80CE76-F5E9-4EE6-805A-88FA1A78F4BE}"/>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3B92CC79-920B-435C-B1BA-D8AAB447E7A9}"/>
              </a:ext>
            </a:extLst>
          </p:cNvPr>
          <p:cNvCxnSpPr>
            <a:cxnSpLocks/>
            <a:stCxn id="11" idx="3"/>
            <a:endCxn id="17" idx="1"/>
          </p:cNvCxnSpPr>
          <p:nvPr/>
        </p:nvCxnSpPr>
        <p:spPr>
          <a:xfrm flipH="1">
            <a:off x="6453985" y="2308878"/>
            <a:ext cx="3243300" cy="2878255"/>
          </a:xfrm>
          <a:prstGeom prst="bentConnector5">
            <a:avLst>
              <a:gd name="adj1" fmla="val -2786"/>
              <a:gd name="adj2" fmla="val 44685"/>
              <a:gd name="adj3" fmla="val 10704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7372177-253D-4CE2-B1BB-06146B8F57DE}"/>
              </a:ext>
            </a:extLst>
          </p:cNvPr>
          <p:cNvSpPr txBox="1"/>
          <p:nvPr/>
        </p:nvSpPr>
        <p:spPr>
          <a:xfrm>
            <a:off x="10106890" y="3172196"/>
            <a:ext cx="1877437" cy="276999"/>
          </a:xfrm>
          <a:prstGeom prst="rect">
            <a:avLst/>
          </a:prstGeom>
          <a:noFill/>
          <a:ln>
            <a:solidFill>
              <a:schemeClr val="accent1"/>
            </a:solidFill>
          </a:ln>
        </p:spPr>
        <p:txBody>
          <a:bodyPr wrap="none" rtlCol="0">
            <a:spAutoFit/>
          </a:bodyPr>
          <a:lstStyle/>
          <a:p>
            <a:r>
              <a:rPr kumimoji="1" lang="ja-JP" altLang="en-US" sz="1200" dirty="0"/>
              <a:t>実際に段差に乗った様子</a:t>
            </a:r>
          </a:p>
        </p:txBody>
      </p:sp>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80102"/>
            <a:ext cx="4171950" cy="1325563"/>
          </a:xfrm>
        </p:spPr>
        <p:txBody>
          <a:bodyPr/>
          <a:lstStyle/>
          <a:p>
            <a:pPr algn="ctr"/>
            <a:r>
              <a:rPr kumimoji="1" lang="en-US" altLang="ja-JP" b="1" dirty="0">
                <a:solidFill>
                  <a:schemeClr val="bg1"/>
                </a:solidFill>
                <a:effectLst>
                  <a:outerShdw blurRad="38100" dist="38100" dir="2700000" algn="tl">
                    <a:srgbClr val="000000">
                      <a:alpha val="43137"/>
                    </a:srgbClr>
                  </a:outerShdw>
                </a:effectLst>
              </a:rPr>
              <a:t>AGE</a:t>
            </a:r>
            <a:r>
              <a:rPr kumimoji="1" lang="ja-JP" altLang="en-US" b="1" dirty="0">
                <a:solidFill>
                  <a:schemeClr val="bg1"/>
                </a:solidFill>
                <a:effectLst>
                  <a:outerShdw blurRad="38100" dist="38100" dir="2700000" algn="tl">
                    <a:srgbClr val="000000">
                      <a:alpha val="43137"/>
                    </a:srgbClr>
                  </a:outerShdw>
                </a:effectLst>
              </a:rPr>
              <a:t>めろん</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68803" y="5104580"/>
            <a:ext cx="2954655" cy="369332"/>
          </a:xfrm>
          <a:prstGeom prst="rect">
            <a:avLst/>
          </a:prstGeom>
        </p:spPr>
        <p:txBody>
          <a:bodyPr wrap="none">
            <a:spAutoFit/>
          </a:bodyPr>
          <a:lstStyle/>
          <a:p>
            <a:r>
              <a:rPr lang="en-US" altLang="ja-JP" dirty="0"/>
              <a:t>URLURLURLURLURLURL</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477328"/>
          </a:xfrm>
          <a:prstGeom prst="rect">
            <a:avLst/>
          </a:prstGeom>
          <a:noFill/>
        </p:spPr>
        <p:txBody>
          <a:bodyPr wrap="square" rtlCol="0">
            <a:spAutoFit/>
          </a:bodyPr>
          <a:lstStyle/>
          <a:p>
            <a:pPr algn="ctr"/>
            <a:r>
              <a:rPr kumimoji="1" lang="en-US" altLang="ja-JP" dirty="0"/>
              <a:t>3</a:t>
            </a:r>
            <a:r>
              <a:rPr kumimoji="1" lang="ja-JP" altLang="en-US" dirty="0"/>
              <a:t>年次に学内コンテスト用に制作した</a:t>
            </a:r>
            <a:endParaRPr kumimoji="1" lang="en-US" altLang="ja-JP" dirty="0"/>
          </a:p>
          <a:p>
            <a:pPr algn="ctr"/>
            <a:r>
              <a:rPr lang="en-US" altLang="ja-JP" dirty="0"/>
              <a:t>3DFPS</a:t>
            </a:r>
            <a:r>
              <a:rPr lang="ja-JP" altLang="en-US" dirty="0"/>
              <a:t>ゲームです。</a:t>
            </a:r>
            <a:endParaRPr lang="en-US" altLang="ja-JP" dirty="0"/>
          </a:p>
          <a:p>
            <a:pPr algn="ctr"/>
            <a:r>
              <a:rPr lang="ja-JP" altLang="en-US" dirty="0"/>
              <a:t>自分の担当個所は、プレイヤー周りで</a:t>
            </a:r>
            <a:endParaRPr lang="en-US" altLang="ja-JP" dirty="0"/>
          </a:p>
          <a:p>
            <a:pPr algn="ctr"/>
            <a:r>
              <a:rPr lang="ja-JP" altLang="en-US" dirty="0"/>
              <a:t>武器切り替え、飛行処理を</a:t>
            </a:r>
            <a:endParaRPr lang="en-US" altLang="ja-JP" dirty="0"/>
          </a:p>
          <a:p>
            <a:pPr algn="ctr"/>
            <a:r>
              <a:rPr lang="ja-JP" altLang="en-US" dirty="0"/>
              <a:t>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C10E418-A2A7-498F-9738-AEC77EE523A3}"/>
              </a:ext>
            </a:extLst>
          </p:cNvPr>
          <p:cNvSpPr/>
          <p:nvPr/>
        </p:nvSpPr>
        <p:spPr>
          <a:xfrm>
            <a:off x="4368300" y="4722642"/>
            <a:ext cx="1276326" cy="123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QRQRQRQRQRQRQRQRQRQRQRQR</a:t>
            </a:r>
            <a:endParaRPr kumimoji="1" lang="ja-JP" altLang="en-US" dirty="0"/>
          </a:p>
        </p:txBody>
      </p: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a:ln>
            <a:solidFill>
              <a:srgbClr val="FF0000"/>
            </a:solidFill>
          </a:ln>
        </p:spPr>
      </p:pic>
      <p:sp>
        <p:nvSpPr>
          <p:cNvPr id="20" name="Rectangle 4">
            <a:extLst>
              <a:ext uri="{FF2B5EF4-FFF2-40B4-BE49-F238E27FC236}">
                <a16:creationId xmlns:a16="http://schemas.microsoft.com/office/drawing/2014/main" id="{D4A8F1A2-A66A-40AF-BB4E-C7524714D489}"/>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13" name="直線コネクタ 12">
            <a:extLst>
              <a:ext uri="{FF2B5EF4-FFF2-40B4-BE49-F238E27FC236}">
                <a16:creationId xmlns:a16="http://schemas.microsoft.com/office/drawing/2014/main" id="{9E5A90AF-C852-43C6-96E8-1AD80D88A772}"/>
              </a:ext>
            </a:extLst>
          </p:cNvPr>
          <p:cNvCxnSpPr/>
          <p:nvPr/>
        </p:nvCxnSpPr>
        <p:spPr>
          <a:xfrm>
            <a:off x="568189" y="1195039"/>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CA3F949-3F14-4C3D-B307-CB52735EEEFA}"/>
              </a:ext>
            </a:extLst>
          </p:cNvPr>
          <p:cNvCxnSpPr/>
          <p:nvPr/>
        </p:nvCxnSpPr>
        <p:spPr>
          <a:xfrm>
            <a:off x="568189" y="1763783"/>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1434FFC-1F15-4C5D-BA05-2D6F1A28E7FB}"/>
              </a:ext>
            </a:extLst>
          </p:cNvPr>
          <p:cNvSpPr txBox="1"/>
          <p:nvPr/>
        </p:nvSpPr>
        <p:spPr>
          <a:xfrm>
            <a:off x="2010529" y="825707"/>
            <a:ext cx="1569660" cy="369332"/>
          </a:xfrm>
          <a:prstGeom prst="rect">
            <a:avLst/>
          </a:prstGeom>
          <a:noFill/>
        </p:spPr>
        <p:txBody>
          <a:bodyPr wrap="none" rtlCol="0">
            <a:spAutoFit/>
          </a:bodyPr>
          <a:lstStyle/>
          <a:p>
            <a:r>
              <a:rPr lang="ja-JP" altLang="en-US" dirty="0">
                <a:solidFill>
                  <a:schemeClr val="bg1"/>
                </a:solidFill>
              </a:rPr>
              <a:t>エイジメロン</a:t>
            </a:r>
            <a:endParaRPr kumimoji="1" lang="ja-JP" altLang="en-US" dirty="0">
              <a:solidFill>
                <a:schemeClr val="bg1"/>
              </a:solidFill>
            </a:endParaRPr>
          </a:p>
        </p:txBody>
      </p:sp>
      <p:cxnSp>
        <p:nvCxnSpPr>
          <p:cNvPr id="23" name="直線コネクタ 22">
            <a:extLst>
              <a:ext uri="{FF2B5EF4-FFF2-40B4-BE49-F238E27FC236}">
                <a16:creationId xmlns:a16="http://schemas.microsoft.com/office/drawing/2014/main" id="{F2A75484-5E93-482A-B32C-C0E6E170653A}"/>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7367" y="1082270"/>
            <a:ext cx="5094259" cy="2317599"/>
          </a:xfrm>
          <a:prstGeom prst="rect">
            <a:avLst/>
          </a:prstGeom>
          <a:ln w="38100">
            <a:solidFill>
              <a:schemeClr val="accent4">
                <a:lumMod val="60000"/>
                <a:lumOff val="40000"/>
              </a:schemeClr>
            </a:solidFill>
          </a:ln>
        </p:spPr>
      </p:pic>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7367" y="3605983"/>
            <a:ext cx="5090293" cy="2199836"/>
          </a:xfrm>
          <a:prstGeom prst="rect">
            <a:avLst/>
          </a:prstGeom>
          <a:ln w="38100">
            <a:solidFill>
              <a:srgbClr val="92D050"/>
            </a:solidFill>
          </a:ln>
        </p:spPr>
      </p:pic>
      <p:sp>
        <p:nvSpPr>
          <p:cNvPr id="18" name="正方形/長方形 17">
            <a:extLst>
              <a:ext uri="{FF2B5EF4-FFF2-40B4-BE49-F238E27FC236}">
                <a16:creationId xmlns:a16="http://schemas.microsoft.com/office/drawing/2014/main" id="{1EBDCFBD-1F2A-4845-93D7-900333C4F525}"/>
              </a:ext>
            </a:extLst>
          </p:cNvPr>
          <p:cNvSpPr/>
          <p:nvPr/>
        </p:nvSpPr>
        <p:spPr>
          <a:xfrm>
            <a:off x="257175" y="1461407"/>
            <a:ext cx="5202008" cy="202880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257176" y="1461407"/>
            <a:ext cx="5202008" cy="2031325"/>
          </a:xfrm>
          <a:prstGeom prst="rect">
            <a:avLst/>
          </a:prstGeom>
          <a:noFill/>
          <a:ln>
            <a:solidFill>
              <a:srgbClr val="FF0000"/>
            </a:solidFill>
          </a:ln>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ブランチ時着地状態か落下状態かを判定します。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lang="en-US" altLang="ja-JP" dirty="0"/>
          </a:p>
          <a:p>
            <a:r>
              <a:rPr kumimoji="1" lang="ja-JP" altLang="en-US" dirty="0"/>
              <a:t>また、落下状態でボタンを押さなかった場合</a:t>
            </a:r>
            <a:endParaRPr kumimoji="1" lang="en-US" altLang="ja-JP" dirty="0"/>
          </a:p>
          <a:p>
            <a:r>
              <a:rPr lang="ja-JP" altLang="en-US" dirty="0"/>
              <a:t>着地させる処理もしています。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8"/>
            <a:ext cx="5202008" cy="202880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257175" y="3858022"/>
            <a:ext cx="5173432" cy="2031325"/>
          </a:xfrm>
          <a:prstGeom prst="rect">
            <a:avLst/>
          </a:prstGeom>
          <a:noFill/>
          <a:ln>
            <a:solidFill>
              <a:srgbClr val="FF0000"/>
            </a:solidFill>
          </a:ln>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a:t>
            </a:r>
            <a:endParaRPr lang="en-US" altLang="ja-JP" dirty="0"/>
          </a:p>
          <a:p>
            <a:r>
              <a:rPr lang="ja-JP" altLang="en-US" dirty="0"/>
              <a:t>設定があったのでエネルギーの値を取得して</a:t>
            </a:r>
            <a:endParaRPr lang="en-US" altLang="ja-JP" dirty="0"/>
          </a:p>
          <a:p>
            <a:r>
              <a:rPr lang="ja-JP" altLang="en-US" dirty="0"/>
              <a:t>ジャンプボタンを押している間は常に減算させ</a:t>
            </a:r>
            <a:endParaRPr lang="en-US" altLang="ja-JP" dirty="0"/>
          </a:p>
          <a:p>
            <a:r>
              <a:rPr lang="ja-JP" altLang="en-US" dirty="0"/>
              <a:t>値が</a:t>
            </a:r>
            <a:r>
              <a:rPr lang="en-US" altLang="ja-JP" dirty="0"/>
              <a:t>0</a:t>
            </a:r>
            <a:r>
              <a:rPr lang="ja-JP" altLang="en-US" dirty="0"/>
              <a:t>以下になると飛行をロックします。</a:t>
            </a:r>
            <a:endParaRPr lang="en-US" altLang="ja-JP" dirty="0"/>
          </a:p>
          <a:p>
            <a:r>
              <a:rPr lang="ja-JP" altLang="en-US" dirty="0"/>
              <a:t>着地して一定時間でエネルギーを回復させます。</a:t>
            </a:r>
            <a:endParaRPr lang="en-US" altLang="ja-JP" dirty="0"/>
          </a:p>
          <a:p>
            <a:r>
              <a:rPr lang="ja-JP" altLang="en-US" dirty="0"/>
              <a:t>状態遷移関係は</a:t>
            </a:r>
            <a:r>
              <a:rPr lang="en-US" altLang="ja-JP" dirty="0"/>
              <a:t>Tick</a:t>
            </a:r>
            <a:r>
              <a:rPr lang="ja-JP" altLang="en-US" dirty="0"/>
              <a:t>で実装できました。</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cxnSpLocks/>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AE044B8C-0E5C-4DC2-8E27-48ADE2C76078}"/>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22" name="直線コネクタ 21">
            <a:extLst>
              <a:ext uri="{FF2B5EF4-FFF2-40B4-BE49-F238E27FC236}">
                <a16:creationId xmlns:a16="http://schemas.microsoft.com/office/drawing/2014/main" id="{22CF5382-70D1-4E09-A806-62B4BAC59D99}"/>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6004A2C7-6433-4F28-ADBD-B6F8904F1655}"/>
              </a:ext>
            </a:extLst>
          </p:cNvPr>
          <p:cNvCxnSpPr>
            <a:cxnSpLocks/>
            <a:stCxn id="9" idx="3"/>
            <a:endCxn id="11" idx="1"/>
          </p:cNvCxnSpPr>
          <p:nvPr/>
        </p:nvCxnSpPr>
        <p:spPr>
          <a:xfrm flipH="1">
            <a:off x="6847367" y="2241070"/>
            <a:ext cx="5094259" cy="2464831"/>
          </a:xfrm>
          <a:prstGeom prst="bentConnector5">
            <a:avLst>
              <a:gd name="adj1" fmla="val -2300"/>
              <a:gd name="adj2" fmla="val 51194"/>
              <a:gd name="adj3" fmla="val 102817"/>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96242"/>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2960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57601"/>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560855" y="3765655"/>
            <a:ext cx="4290788" cy="1754326"/>
          </a:xfrm>
          <a:prstGeom prst="rect">
            <a:avLst/>
          </a:prstGeom>
          <a:noFill/>
        </p:spPr>
        <p:txBody>
          <a:bodyPr wrap="square" rtlCol="0">
            <a:spAutoFit/>
          </a:bodyPr>
          <a:lstStyle/>
          <a:p>
            <a:pPr algn="ctr"/>
            <a:r>
              <a:rPr lang="en-US" altLang="ja-JP" dirty="0"/>
              <a:t>1</a:t>
            </a:r>
            <a:r>
              <a:rPr lang="ja-JP" altLang="en-US" dirty="0"/>
              <a:t>年次の最初に作った</a:t>
            </a:r>
            <a:endParaRPr lang="en-US" altLang="ja-JP" dirty="0"/>
          </a:p>
          <a:p>
            <a:pPr algn="ctr"/>
            <a:r>
              <a:rPr lang="ja-JP" altLang="en-US" dirty="0"/>
              <a:t>初めてのプログラム作品です。</a:t>
            </a:r>
            <a:endParaRPr lang="en-US" altLang="ja-JP" dirty="0"/>
          </a:p>
          <a:p>
            <a:pPr algn="ctr"/>
            <a:r>
              <a:rPr lang="ja-JP" altLang="en-US" dirty="0"/>
              <a:t>自機が上下左右に動き</a:t>
            </a:r>
            <a:endParaRPr lang="en-US" altLang="ja-JP" dirty="0"/>
          </a:p>
          <a:p>
            <a:pPr algn="ctr"/>
            <a:r>
              <a:rPr lang="ja-JP" altLang="en-US" dirty="0"/>
              <a:t>敵が画面上のランダムな位置から</a:t>
            </a:r>
            <a:endParaRPr lang="en-US" altLang="ja-JP" dirty="0"/>
          </a:p>
          <a:p>
            <a:pPr algn="ctr"/>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094717" y="3876094"/>
            <a:ext cx="4339682" cy="923330"/>
          </a:xfrm>
          <a:prstGeom prst="rect">
            <a:avLst/>
          </a:prstGeom>
          <a:noFill/>
        </p:spPr>
        <p:txBody>
          <a:bodyPr wrap="square" rtlCol="0">
            <a:spAutoFit/>
          </a:bodyPr>
          <a:lstStyle/>
          <a:p>
            <a:pPr algn="ctr"/>
            <a:r>
              <a:rPr lang="ja-JP" altLang="en-US" dirty="0"/>
              <a:t>インベーダーゲームです。</a:t>
            </a:r>
            <a:endParaRPr lang="en-US" altLang="ja-JP" dirty="0"/>
          </a:p>
          <a:p>
            <a:pPr algn="ctr"/>
            <a:r>
              <a:rPr lang="ja-JP" altLang="en-US" dirty="0"/>
              <a:t>配列と２重</a:t>
            </a:r>
            <a:r>
              <a:rPr lang="en-US" altLang="ja-JP" dirty="0"/>
              <a:t>for</a:t>
            </a:r>
            <a:r>
              <a:rPr lang="ja-JP" altLang="en-US" dirty="0"/>
              <a:t>文を使って</a:t>
            </a:r>
            <a:endParaRPr lang="en-US" altLang="ja-JP" dirty="0"/>
          </a:p>
          <a:p>
            <a:pPr algn="ctr"/>
            <a:r>
              <a:rPr lang="ja-JP" altLang="en-US" dirty="0"/>
              <a:t>敵を制御する</a:t>
            </a:r>
            <a:r>
              <a:rPr kumimoji="1" lang="ja-JP" altLang="en-US" dirty="0"/>
              <a:t>ことを習いました。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037525"/>
            <a:ext cx="2892878" cy="2391474"/>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037526"/>
            <a:ext cx="2887711" cy="2399713"/>
          </a:xfrm>
          <a:prstGeom prst="rect">
            <a:avLst/>
          </a:prstGeom>
        </p:spPr>
      </p:pic>
      <p:sp>
        <p:nvSpPr>
          <p:cNvPr id="21" name="正方形/長方形 20">
            <a:extLst>
              <a:ext uri="{FF2B5EF4-FFF2-40B4-BE49-F238E27FC236}">
                <a16:creationId xmlns:a16="http://schemas.microsoft.com/office/drawing/2014/main" id="{6FB4F9D6-0168-4B04-A7E2-85BDBD523B16}"/>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2" name="テキスト ボックス 21">
            <a:extLst>
              <a:ext uri="{FF2B5EF4-FFF2-40B4-BE49-F238E27FC236}">
                <a16:creationId xmlns:a16="http://schemas.microsoft.com/office/drawing/2014/main" id="{97F7D2D6-E1BA-41F9-84D9-6A31BD96D90C}"/>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9" name="テキスト ボックス 28">
            <a:extLst>
              <a:ext uri="{FF2B5EF4-FFF2-40B4-BE49-F238E27FC236}">
                <a16:creationId xmlns:a16="http://schemas.microsoft.com/office/drawing/2014/main" id="{358CA142-D053-4E86-8E59-A09B675FEF0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2DD6557C-597D-465F-B73A-4BAD2101FA81}"/>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1" name="テキスト ボックス 30">
            <a:extLst>
              <a:ext uri="{FF2B5EF4-FFF2-40B4-BE49-F238E27FC236}">
                <a16:creationId xmlns:a16="http://schemas.microsoft.com/office/drawing/2014/main" id="{31C20035-AF32-4C19-BDCE-AFC126E46528}"/>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2" name="テキスト ボックス 31">
            <a:extLst>
              <a:ext uri="{FF2B5EF4-FFF2-40B4-BE49-F238E27FC236}">
                <a16:creationId xmlns:a16="http://schemas.microsoft.com/office/drawing/2014/main" id="{46608715-6C25-4136-BB16-BAE4F1CB4A47}"/>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25620498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TotalTime>
  <Words>1416</Words>
  <Application>Microsoft Office PowerPoint</Application>
  <PresentationFormat>ワイド画面</PresentationFormat>
  <Paragraphs>360</Paragraphs>
  <Slides>21</Slides>
  <Notes>7</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Arial Unicode MS</vt:lpstr>
      <vt:lpstr>HGPｺﾞｼｯｸE</vt:lpstr>
      <vt:lpstr>inherit</vt:lpstr>
      <vt:lpstr>游ゴシック</vt:lpstr>
      <vt:lpstr>游ゴシック Light</vt:lpstr>
      <vt:lpstr>Arial</vt:lpstr>
      <vt:lpstr>Office テーマ</vt:lpstr>
      <vt:lpstr>P O R T F O L I O</vt:lpstr>
      <vt:lpstr>Wanderer </vt:lpstr>
      <vt:lpstr>プレイヤー</vt:lpstr>
      <vt:lpstr>敵の挙動</vt:lpstr>
      <vt:lpstr>足回り</vt:lpstr>
      <vt:lpstr>AGEめろん</vt:lpstr>
      <vt:lpstr>飛行処理</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95</cp:revision>
  <dcterms:created xsi:type="dcterms:W3CDTF">2021-12-06T05:55:58Z</dcterms:created>
  <dcterms:modified xsi:type="dcterms:W3CDTF">2021-12-09T02:15:16Z</dcterms:modified>
</cp:coreProperties>
</file>